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Agrandir Narrow Bold" panose="020B0604020202020204" charset="0"/>
      <p:regular r:id="rId21"/>
    </p:embeddedFont>
    <p:embeddedFont>
      <p:font typeface="Be Vietnam Ultra-Bold" panose="020B0604020202020204" charset="0"/>
      <p:regular r:id="rId22"/>
    </p:embeddedFont>
    <p:embeddedFont>
      <p:font typeface="Canva Sans" panose="020B0604020202020204" charset="0"/>
      <p:regular r:id="rId23"/>
    </p:embeddedFont>
    <p:embeddedFont>
      <p:font typeface="Canva Sans Bold" panose="020B0604020202020204" charset="0"/>
      <p:regular r:id="rId24"/>
    </p:embeddedFont>
    <p:embeddedFont>
      <p:font typeface="Days" panose="02000505050000020004" charset="0"/>
      <p:regular r:id="rId25"/>
    </p:embeddedFont>
    <p:embeddedFont>
      <p:font typeface="IBM Plex Sans" panose="020B0503050203000203" pitchFamily="34" charset="0"/>
      <p:regular r:id="rId26"/>
    </p:embeddedFont>
    <p:embeddedFont>
      <p:font typeface="IBM Plex Sans Bold" panose="020B0803050203000203" charset="0"/>
      <p:regular r:id="rId27"/>
    </p:embeddedFont>
    <p:embeddedFont>
      <p:font typeface="Open Sauce Medium" panose="020B0604020202020204" charset="0"/>
      <p:regular r:id="rId28"/>
    </p:embeddedFont>
    <p:embeddedFont>
      <p:font typeface="Playfair Display" panose="00000500000000000000" pitchFamily="2"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6" d="100"/>
          <a:sy n="76" d="100"/>
        </p:scale>
        <p:origin x="474"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jpe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7.xml"/><Relationship Id="rId4" Type="http://schemas.openxmlformats.org/officeDocument/2006/relationships/image" Target="../media/image36.svg"/></Relationships>
</file>

<file path=ppt/slides/_rels/slide1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4AAD">
                <a:alpha val="100000"/>
              </a:srgbClr>
            </a:gs>
            <a:gs pos="100000">
              <a:srgbClr val="CB6CE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898322">
            <a:off x="11292724" y="3269239"/>
            <a:ext cx="8774178" cy="8796169"/>
          </a:xfrm>
          <a:custGeom>
            <a:avLst/>
            <a:gdLst/>
            <a:ahLst/>
            <a:cxnLst/>
            <a:rect l="l" t="t" r="r" b="b"/>
            <a:pathLst>
              <a:path w="8774178" h="8796169">
                <a:moveTo>
                  <a:pt x="0" y="0"/>
                </a:moveTo>
                <a:lnTo>
                  <a:pt x="8774178" y="0"/>
                </a:lnTo>
                <a:lnTo>
                  <a:pt x="8774178" y="8796168"/>
                </a:lnTo>
                <a:lnTo>
                  <a:pt x="0" y="8796168"/>
                </a:lnTo>
                <a:lnTo>
                  <a:pt x="0" y="0"/>
                </a:lnTo>
                <a:close/>
              </a:path>
            </a:pathLst>
          </a:custGeom>
          <a:blipFill>
            <a:blip r:embed="rId2"/>
            <a:stretch>
              <a:fillRect/>
            </a:stretch>
          </a:blipFill>
        </p:spPr>
      </p:sp>
      <p:grpSp>
        <p:nvGrpSpPr>
          <p:cNvPr id="3" name="Group 3"/>
          <p:cNvGrpSpPr/>
          <p:nvPr/>
        </p:nvGrpSpPr>
        <p:grpSpPr>
          <a:xfrm>
            <a:off x="16749667" y="651919"/>
            <a:ext cx="753561" cy="75356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046248" y="1405481"/>
            <a:ext cx="1578921" cy="157892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591061" y="3187778"/>
            <a:ext cx="13187842" cy="4878109"/>
            <a:chOff x="0" y="0"/>
            <a:chExt cx="17583790" cy="6504145"/>
          </a:xfrm>
        </p:grpSpPr>
        <p:sp>
          <p:nvSpPr>
            <p:cNvPr id="10" name="TextBox 10"/>
            <p:cNvSpPr txBox="1"/>
            <p:nvPr/>
          </p:nvSpPr>
          <p:spPr>
            <a:xfrm>
              <a:off x="0" y="85725"/>
              <a:ext cx="12157839" cy="1743848"/>
            </a:xfrm>
            <a:prstGeom prst="rect">
              <a:avLst/>
            </a:prstGeom>
          </p:spPr>
          <p:txBody>
            <a:bodyPr lIns="0" tIns="0" rIns="0" bIns="0" rtlCol="0" anchor="t">
              <a:spAutoFit/>
            </a:bodyPr>
            <a:lstStyle/>
            <a:p>
              <a:pPr algn="just">
                <a:lnSpc>
                  <a:spcPts val="9950"/>
                </a:lnSpc>
              </a:pPr>
              <a:r>
                <a:rPr lang="en-US" sz="9045" spc="334">
                  <a:solidFill>
                    <a:srgbClr val="000000"/>
                  </a:solidFill>
                  <a:latin typeface="Days"/>
                  <a:ea typeface="Days"/>
                  <a:cs typeface="Days"/>
                  <a:sym typeface="Days"/>
                </a:rPr>
                <a:t>LINUX</a:t>
              </a:r>
            </a:p>
          </p:txBody>
        </p:sp>
        <p:sp>
          <p:nvSpPr>
            <p:cNvPr id="11" name="TextBox 11"/>
            <p:cNvSpPr txBox="1"/>
            <p:nvPr/>
          </p:nvSpPr>
          <p:spPr>
            <a:xfrm>
              <a:off x="0" y="1943873"/>
              <a:ext cx="13834436" cy="4560272"/>
            </a:xfrm>
            <a:prstGeom prst="rect">
              <a:avLst/>
            </a:prstGeom>
          </p:spPr>
          <p:txBody>
            <a:bodyPr lIns="0" tIns="0" rIns="0" bIns="0" rtlCol="0" anchor="t">
              <a:spAutoFit/>
            </a:bodyPr>
            <a:lstStyle/>
            <a:p>
              <a:pPr algn="just">
                <a:lnSpc>
                  <a:spcPts val="13263"/>
                </a:lnSpc>
              </a:pPr>
              <a:r>
                <a:rPr lang="en-US" sz="12057" b="1" spc="868">
                  <a:solidFill>
                    <a:srgbClr val="000000"/>
                  </a:solidFill>
                  <a:latin typeface="Open Sauce Medium"/>
                  <a:ea typeface="Open Sauce Medium"/>
                  <a:cs typeface="Open Sauce Medium"/>
                  <a:sym typeface="Open Sauce Medium"/>
                </a:rPr>
                <a:t>STORAGE</a:t>
              </a:r>
            </a:p>
            <a:p>
              <a:pPr algn="just">
                <a:lnSpc>
                  <a:spcPts val="13263"/>
                </a:lnSpc>
              </a:pPr>
              <a:endParaRPr lang="en-US" sz="12057" b="1" spc="868">
                <a:solidFill>
                  <a:srgbClr val="000000"/>
                </a:solidFill>
                <a:latin typeface="Open Sauce Medium"/>
                <a:ea typeface="Open Sauce Medium"/>
                <a:cs typeface="Open Sauce Medium"/>
                <a:sym typeface="Open Sauce Medium"/>
              </a:endParaRPr>
            </a:p>
          </p:txBody>
        </p:sp>
        <p:sp>
          <p:nvSpPr>
            <p:cNvPr id="12" name="TextBox 12"/>
            <p:cNvSpPr txBox="1"/>
            <p:nvPr/>
          </p:nvSpPr>
          <p:spPr>
            <a:xfrm>
              <a:off x="0" y="4224009"/>
              <a:ext cx="17583790" cy="1287290"/>
            </a:xfrm>
            <a:prstGeom prst="rect">
              <a:avLst/>
            </a:prstGeom>
          </p:spPr>
          <p:txBody>
            <a:bodyPr lIns="0" tIns="0" rIns="0" bIns="0" rtlCol="0" anchor="t">
              <a:spAutoFit/>
            </a:bodyPr>
            <a:lstStyle/>
            <a:p>
              <a:pPr algn="just">
                <a:lnSpc>
                  <a:spcPts val="7310"/>
                </a:lnSpc>
              </a:pPr>
              <a:r>
                <a:rPr lang="en-US" sz="6646" spc="245">
                  <a:solidFill>
                    <a:srgbClr val="000000"/>
                  </a:solidFill>
                  <a:latin typeface="Days"/>
                  <a:ea typeface="Days"/>
                  <a:cs typeface="Days"/>
                  <a:sym typeface="Days"/>
                </a:rPr>
                <a:t>ADMINISTRATION</a:t>
              </a:r>
            </a:p>
          </p:txBody>
        </p:sp>
      </p:grpSp>
      <p:sp>
        <p:nvSpPr>
          <p:cNvPr id="13" name="AutoShape 13"/>
          <p:cNvSpPr/>
          <p:nvPr/>
        </p:nvSpPr>
        <p:spPr>
          <a:xfrm flipH="1">
            <a:off x="1591254" y="7705422"/>
            <a:ext cx="10610668" cy="53684"/>
          </a:xfrm>
          <a:prstGeom prst="line">
            <a:avLst/>
          </a:prstGeom>
          <a:ln w="76200" cap="flat">
            <a:solidFill>
              <a:srgbClr val="000000"/>
            </a:solidFill>
            <a:prstDash val="solid"/>
            <a:headEnd type="none" w="sm" len="sm"/>
            <a:tailEnd type="none" w="sm" len="sm"/>
          </a:ln>
        </p:spPr>
      </p:sp>
      <p:sp>
        <p:nvSpPr>
          <p:cNvPr id="14" name="Freeform 14"/>
          <p:cNvSpPr/>
          <p:nvPr/>
        </p:nvSpPr>
        <p:spPr>
          <a:xfrm>
            <a:off x="1591061" y="263935"/>
            <a:ext cx="5613843" cy="2283092"/>
          </a:xfrm>
          <a:custGeom>
            <a:avLst/>
            <a:gdLst/>
            <a:ahLst/>
            <a:cxnLst/>
            <a:rect l="l" t="t" r="r" b="b"/>
            <a:pathLst>
              <a:path w="5613843" h="2283092">
                <a:moveTo>
                  <a:pt x="0" y="0"/>
                </a:moveTo>
                <a:lnTo>
                  <a:pt x="5613843" y="0"/>
                </a:lnTo>
                <a:lnTo>
                  <a:pt x="5613843" y="2283092"/>
                </a:lnTo>
                <a:lnTo>
                  <a:pt x="0" y="2283092"/>
                </a:lnTo>
                <a:lnTo>
                  <a:pt x="0" y="0"/>
                </a:lnTo>
                <a:close/>
              </a:path>
            </a:pathLst>
          </a:custGeom>
          <a:blipFill>
            <a:blip r:embed="rId3"/>
            <a:stretch>
              <a:fillRect t="-4641" b="-4641"/>
            </a:stretch>
          </a:blipFill>
        </p:spPr>
      </p:sp>
      <p:sp>
        <p:nvSpPr>
          <p:cNvPr id="15" name="TextBox 15"/>
          <p:cNvSpPr txBox="1"/>
          <p:nvPr/>
        </p:nvSpPr>
        <p:spPr>
          <a:xfrm>
            <a:off x="12006648" y="6117570"/>
            <a:ext cx="4578055" cy="353060"/>
          </a:xfrm>
          <a:prstGeom prst="rect">
            <a:avLst/>
          </a:prstGeom>
        </p:spPr>
        <p:txBody>
          <a:bodyPr lIns="0" tIns="0" rIns="0" bIns="0" rtlCol="0" anchor="t">
            <a:spAutoFit/>
          </a:bodyPr>
          <a:lstStyle/>
          <a:p>
            <a:pPr marL="0" lvl="0" indent="0" algn="r">
              <a:lnSpc>
                <a:spcPts val="2859"/>
              </a:lnSpc>
              <a:spcBef>
                <a:spcPct val="0"/>
              </a:spcBef>
            </a:pPr>
            <a:r>
              <a:rPr lang="en-US" sz="2199" b="1" u="none" spc="191">
                <a:solidFill>
                  <a:srgbClr val="000000"/>
                </a:solidFill>
                <a:latin typeface="Be Vietnam Ultra-Bold"/>
                <a:ea typeface="Be Vietnam Ultra-Bold"/>
                <a:cs typeface="Be Vietnam Ultra-Bold"/>
                <a:sym typeface="Be Vietnam Ultra-Bold"/>
              </a:rPr>
              <a:t>PRESENTED BY</a:t>
            </a:r>
          </a:p>
        </p:txBody>
      </p:sp>
      <p:sp>
        <p:nvSpPr>
          <p:cNvPr id="16" name="TextBox 16"/>
          <p:cNvSpPr txBox="1"/>
          <p:nvPr/>
        </p:nvSpPr>
        <p:spPr>
          <a:xfrm>
            <a:off x="13210401" y="6748760"/>
            <a:ext cx="4578055" cy="2594610"/>
          </a:xfrm>
          <a:prstGeom prst="rect">
            <a:avLst/>
          </a:prstGeom>
        </p:spPr>
        <p:txBody>
          <a:bodyPr lIns="0" tIns="0" rIns="0" bIns="0" rtlCol="0" anchor="t">
            <a:spAutoFit/>
          </a:bodyPr>
          <a:lstStyle/>
          <a:p>
            <a:pPr algn="ctr">
              <a:lnSpc>
                <a:spcPts val="2940"/>
              </a:lnSpc>
            </a:pPr>
            <a:r>
              <a:rPr lang="en-US" sz="2100">
                <a:solidFill>
                  <a:srgbClr val="000000"/>
                </a:solidFill>
                <a:latin typeface="IBM Plex Sans"/>
                <a:ea typeface="IBM Plex Sans"/>
                <a:cs typeface="IBM Plex Sans"/>
                <a:sym typeface="IBM Plex Sans"/>
              </a:rPr>
              <a:t>MAYURI</a:t>
            </a:r>
          </a:p>
          <a:p>
            <a:pPr algn="ctr">
              <a:lnSpc>
                <a:spcPts val="2940"/>
              </a:lnSpc>
            </a:pPr>
            <a:r>
              <a:rPr lang="en-US" sz="2100">
                <a:solidFill>
                  <a:srgbClr val="000000"/>
                </a:solidFill>
                <a:latin typeface="IBM Plex Sans"/>
                <a:ea typeface="IBM Plex Sans"/>
                <a:cs typeface="IBM Plex Sans"/>
                <a:sym typeface="IBM Plex Sans"/>
              </a:rPr>
              <a:t>RANI</a:t>
            </a:r>
          </a:p>
          <a:p>
            <a:pPr algn="ctr">
              <a:lnSpc>
                <a:spcPts val="2940"/>
              </a:lnSpc>
            </a:pPr>
            <a:r>
              <a:rPr lang="en-US" sz="2100">
                <a:solidFill>
                  <a:srgbClr val="000000"/>
                </a:solidFill>
                <a:latin typeface="IBM Plex Sans"/>
                <a:ea typeface="IBM Plex Sans"/>
                <a:cs typeface="IBM Plex Sans"/>
                <a:sym typeface="IBM Plex Sans"/>
              </a:rPr>
              <a:t>TEJAS</a:t>
            </a:r>
          </a:p>
          <a:p>
            <a:pPr algn="ctr">
              <a:lnSpc>
                <a:spcPts val="2940"/>
              </a:lnSpc>
            </a:pPr>
            <a:r>
              <a:rPr lang="en-US" sz="2100">
                <a:solidFill>
                  <a:srgbClr val="000000"/>
                </a:solidFill>
                <a:latin typeface="IBM Plex Sans"/>
                <a:ea typeface="IBM Plex Sans"/>
                <a:cs typeface="IBM Plex Sans"/>
                <a:sym typeface="IBM Plex Sans"/>
              </a:rPr>
              <a:t>YUGANDHAR </a:t>
            </a:r>
          </a:p>
          <a:p>
            <a:pPr algn="ctr">
              <a:lnSpc>
                <a:spcPts val="2940"/>
              </a:lnSpc>
            </a:pPr>
            <a:r>
              <a:rPr lang="en-US" sz="2100">
                <a:solidFill>
                  <a:srgbClr val="000000"/>
                </a:solidFill>
                <a:latin typeface="IBM Plex Sans"/>
                <a:ea typeface="IBM Plex Sans"/>
                <a:cs typeface="IBM Plex Sans"/>
                <a:sym typeface="IBM Plex Sans"/>
              </a:rPr>
              <a:t>ADITYA</a:t>
            </a:r>
          </a:p>
          <a:p>
            <a:pPr algn="ctr">
              <a:lnSpc>
                <a:spcPts val="2940"/>
              </a:lnSpc>
            </a:pPr>
            <a:r>
              <a:rPr lang="en-US" sz="2100">
                <a:solidFill>
                  <a:srgbClr val="000000"/>
                </a:solidFill>
                <a:latin typeface="IBM Plex Sans"/>
                <a:ea typeface="IBM Plex Sans"/>
                <a:cs typeface="IBM Plex Sans"/>
                <a:sym typeface="IBM Plex Sans"/>
              </a:rPr>
              <a:t>SIDDHARTH</a:t>
            </a:r>
          </a:p>
          <a:p>
            <a:pPr algn="ctr">
              <a:lnSpc>
                <a:spcPts val="2940"/>
              </a:lnSpc>
            </a:pPr>
            <a:r>
              <a:rPr lang="en-US" sz="2100">
                <a:solidFill>
                  <a:srgbClr val="000000"/>
                </a:solidFill>
                <a:latin typeface="IBM Plex Sans"/>
                <a:ea typeface="IBM Plex Sans"/>
                <a:cs typeface="IBM Plex Sans"/>
                <a:sym typeface="IBM Plex Sans"/>
              </a:rPr>
              <a:t>IMRAN</a:t>
            </a:r>
          </a:p>
        </p:txBody>
      </p:sp>
      <p:sp>
        <p:nvSpPr>
          <p:cNvPr id="17" name="TextBox 17"/>
          <p:cNvSpPr txBox="1"/>
          <p:nvPr/>
        </p:nvSpPr>
        <p:spPr>
          <a:xfrm>
            <a:off x="1700313" y="8258426"/>
            <a:ext cx="5132793" cy="617699"/>
          </a:xfrm>
          <a:prstGeom prst="rect">
            <a:avLst/>
          </a:prstGeom>
        </p:spPr>
        <p:txBody>
          <a:bodyPr lIns="0" tIns="0" rIns="0" bIns="0" rtlCol="0" anchor="t">
            <a:spAutoFit/>
          </a:bodyPr>
          <a:lstStyle/>
          <a:p>
            <a:pPr algn="l">
              <a:lnSpc>
                <a:spcPts val="4001"/>
              </a:lnSpc>
            </a:pPr>
            <a:r>
              <a:rPr lang="en-US" sz="3637" b="1" spc="309">
                <a:solidFill>
                  <a:srgbClr val="000000"/>
                </a:solidFill>
                <a:latin typeface="Agrandir Narrow Bold"/>
                <a:ea typeface="Agrandir Narrow Bold"/>
                <a:cs typeface="Agrandir Narrow Bold"/>
                <a:sym typeface="Agrandir Narrow Bold"/>
              </a:rPr>
              <a:t>PROJECT (P1)</a:t>
            </a:r>
          </a:p>
        </p:txBody>
      </p:sp>
      <p:grpSp>
        <p:nvGrpSpPr>
          <p:cNvPr id="18" name="Group 18"/>
          <p:cNvGrpSpPr/>
          <p:nvPr/>
        </p:nvGrpSpPr>
        <p:grpSpPr>
          <a:xfrm>
            <a:off x="6262352" y="8091478"/>
            <a:ext cx="4578055" cy="1018269"/>
            <a:chOff x="0" y="0"/>
            <a:chExt cx="6104073" cy="1357692"/>
          </a:xfrm>
        </p:grpSpPr>
        <p:sp>
          <p:nvSpPr>
            <p:cNvPr id="19" name="TextBox 19"/>
            <p:cNvSpPr txBox="1"/>
            <p:nvPr/>
          </p:nvSpPr>
          <p:spPr>
            <a:xfrm>
              <a:off x="0" y="-28575"/>
              <a:ext cx="6104073" cy="625475"/>
            </a:xfrm>
            <a:prstGeom prst="rect">
              <a:avLst/>
            </a:prstGeom>
          </p:spPr>
          <p:txBody>
            <a:bodyPr lIns="0" tIns="0" rIns="0" bIns="0" rtlCol="0" anchor="t">
              <a:spAutoFit/>
            </a:bodyPr>
            <a:lstStyle/>
            <a:p>
              <a:pPr marL="0" lvl="0" indent="0" algn="r">
                <a:lnSpc>
                  <a:spcPts val="3899"/>
                </a:lnSpc>
                <a:spcBef>
                  <a:spcPct val="0"/>
                </a:spcBef>
              </a:pPr>
              <a:r>
                <a:rPr lang="en-US" sz="2999" b="1" spc="260">
                  <a:solidFill>
                    <a:srgbClr val="000000"/>
                  </a:solidFill>
                  <a:latin typeface="Be Vietnam Ultra-Bold"/>
                  <a:ea typeface="Be Vietnam Ultra-Bold"/>
                  <a:cs typeface="Be Vietnam Ultra-Bold"/>
                  <a:sym typeface="Be Vietnam Ultra-Bold"/>
                </a:rPr>
                <a:t>PROJECT GUIDE</a:t>
              </a:r>
            </a:p>
          </p:txBody>
        </p:sp>
        <p:sp>
          <p:nvSpPr>
            <p:cNvPr id="20" name="TextBox 20"/>
            <p:cNvSpPr txBox="1"/>
            <p:nvPr/>
          </p:nvSpPr>
          <p:spPr>
            <a:xfrm>
              <a:off x="0" y="650090"/>
              <a:ext cx="6104073" cy="707602"/>
            </a:xfrm>
            <a:prstGeom prst="rect">
              <a:avLst/>
            </a:prstGeom>
          </p:spPr>
          <p:txBody>
            <a:bodyPr lIns="0" tIns="0" rIns="0" bIns="0" rtlCol="0" anchor="t">
              <a:spAutoFit/>
            </a:bodyPr>
            <a:lstStyle/>
            <a:p>
              <a:pPr algn="r">
                <a:lnSpc>
                  <a:spcPts val="4479"/>
                </a:lnSpc>
              </a:pPr>
              <a:r>
                <a:rPr lang="en-US" sz="3199">
                  <a:solidFill>
                    <a:srgbClr val="000000"/>
                  </a:solidFill>
                  <a:latin typeface="IBM Plex Sans"/>
                  <a:ea typeface="IBM Plex Sans"/>
                  <a:cs typeface="IBM Plex Sans"/>
                  <a:sym typeface="IBM Plex Sans"/>
                </a:rPr>
                <a:t>ZAKIR HUSSAIN</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C0DF">
                <a:alpha val="100000"/>
              </a:srgbClr>
            </a:gs>
            <a:gs pos="100000">
              <a:srgbClr val="FFDE5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4213409" y="2484756"/>
            <a:ext cx="9861181" cy="6244060"/>
          </a:xfrm>
          <a:custGeom>
            <a:avLst/>
            <a:gdLst/>
            <a:ahLst/>
            <a:cxnLst/>
            <a:rect l="l" t="t" r="r" b="b"/>
            <a:pathLst>
              <a:path w="9861181" h="6244060">
                <a:moveTo>
                  <a:pt x="0" y="0"/>
                </a:moveTo>
                <a:lnTo>
                  <a:pt x="9861182" y="0"/>
                </a:lnTo>
                <a:lnTo>
                  <a:pt x="9861182" y="6244060"/>
                </a:lnTo>
                <a:lnTo>
                  <a:pt x="0" y="6244060"/>
                </a:lnTo>
                <a:lnTo>
                  <a:pt x="0" y="0"/>
                </a:lnTo>
                <a:close/>
              </a:path>
            </a:pathLst>
          </a:custGeom>
          <a:blipFill>
            <a:blip r:embed="rId2"/>
            <a:stretch>
              <a:fillRect r="-40320"/>
            </a:stretch>
          </a:blipFill>
        </p:spPr>
      </p:sp>
      <p:sp>
        <p:nvSpPr>
          <p:cNvPr id="3" name="TextBox 3"/>
          <p:cNvSpPr txBox="1"/>
          <p:nvPr/>
        </p:nvSpPr>
        <p:spPr>
          <a:xfrm>
            <a:off x="1761454" y="600172"/>
            <a:ext cx="14765092" cy="771332"/>
          </a:xfrm>
          <a:prstGeom prst="rect">
            <a:avLst/>
          </a:prstGeom>
        </p:spPr>
        <p:txBody>
          <a:bodyPr lIns="0" tIns="0" rIns="0" bIns="0" rtlCol="0" anchor="t">
            <a:spAutoFit/>
          </a:bodyPr>
          <a:lstStyle/>
          <a:p>
            <a:pPr algn="ctr">
              <a:lnSpc>
                <a:spcPts val="6310"/>
              </a:lnSpc>
            </a:pPr>
            <a:r>
              <a:rPr lang="en-US" sz="4507" b="1">
                <a:solidFill>
                  <a:srgbClr val="000000"/>
                </a:solidFill>
                <a:latin typeface="Canva Sans Bold"/>
                <a:ea typeface="Canva Sans Bold"/>
                <a:cs typeface="Canva Sans Bold"/>
                <a:sym typeface="Canva Sans Bold"/>
              </a:rPr>
              <a:t>OUTPUT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CDFFD8">
                <a:alpha val="100000"/>
              </a:srgbClr>
            </a:gs>
            <a:gs pos="100000">
              <a:srgbClr val="94B9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216499" y="-453879"/>
            <a:ext cx="13855003" cy="13829812"/>
          </a:xfrm>
          <a:custGeom>
            <a:avLst/>
            <a:gdLst/>
            <a:ahLst/>
            <a:cxnLst/>
            <a:rect l="l" t="t" r="r" b="b"/>
            <a:pathLst>
              <a:path w="13855003" h="13829812">
                <a:moveTo>
                  <a:pt x="0" y="0"/>
                </a:moveTo>
                <a:lnTo>
                  <a:pt x="13855002" y="0"/>
                </a:lnTo>
                <a:lnTo>
                  <a:pt x="13855002" y="13829812"/>
                </a:lnTo>
                <a:lnTo>
                  <a:pt x="0" y="13829812"/>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761454" y="600172"/>
            <a:ext cx="14765092" cy="771332"/>
          </a:xfrm>
          <a:prstGeom prst="rect">
            <a:avLst/>
          </a:prstGeom>
        </p:spPr>
        <p:txBody>
          <a:bodyPr lIns="0" tIns="0" rIns="0" bIns="0" rtlCol="0" anchor="t">
            <a:spAutoFit/>
          </a:bodyPr>
          <a:lstStyle/>
          <a:p>
            <a:pPr algn="ctr">
              <a:lnSpc>
                <a:spcPts val="6310"/>
              </a:lnSpc>
            </a:pPr>
            <a:r>
              <a:rPr lang="en-US" sz="4507" b="1">
                <a:solidFill>
                  <a:srgbClr val="000000"/>
                </a:solidFill>
                <a:latin typeface="Canva Sans Bold"/>
                <a:ea typeface="Canva Sans Bold"/>
                <a:cs typeface="Canva Sans Bold"/>
                <a:sym typeface="Canva Sans Bold"/>
              </a:rPr>
              <a:t>RAID</a:t>
            </a:r>
          </a:p>
        </p:txBody>
      </p:sp>
      <p:sp>
        <p:nvSpPr>
          <p:cNvPr id="4" name="TextBox 4"/>
          <p:cNvSpPr txBox="1"/>
          <p:nvPr/>
        </p:nvSpPr>
        <p:spPr>
          <a:xfrm>
            <a:off x="205402" y="1923912"/>
            <a:ext cx="17877197" cy="2452022"/>
          </a:xfrm>
          <a:prstGeom prst="rect">
            <a:avLst/>
          </a:prstGeom>
        </p:spPr>
        <p:txBody>
          <a:bodyPr lIns="0" tIns="0" rIns="0" bIns="0" rtlCol="0" anchor="t">
            <a:spAutoFit/>
          </a:bodyPr>
          <a:lstStyle/>
          <a:p>
            <a:pPr algn="l">
              <a:lnSpc>
                <a:spcPts val="3974"/>
              </a:lnSpc>
            </a:pPr>
            <a:r>
              <a:rPr lang="en-US" sz="2838">
                <a:solidFill>
                  <a:srgbClr val="000000"/>
                </a:solidFill>
                <a:latin typeface="Canva Sans"/>
                <a:ea typeface="Canva Sans"/>
                <a:cs typeface="Canva Sans"/>
                <a:sym typeface="Canva Sans"/>
              </a:rPr>
              <a:t>Raid contains groups or sets or Arrays. A combine of drivers make a group of disks to form a RAID Array or RAID set. It can be a minimum of 2 number of disk connected to a raid controller and make a logical volume or more drives can be in a group. Only one Raid level can be applied in a group of disks. Raid are used when we need excellent performance. According to our selected raid level, performance will differ. Saving our data by fault tolerance &amp; high availability.</a:t>
            </a:r>
          </a:p>
        </p:txBody>
      </p:sp>
      <p:sp>
        <p:nvSpPr>
          <p:cNvPr id="5" name="TextBox 5"/>
          <p:cNvSpPr txBox="1"/>
          <p:nvPr/>
        </p:nvSpPr>
        <p:spPr>
          <a:xfrm>
            <a:off x="382228" y="4834603"/>
            <a:ext cx="17671795" cy="4433222"/>
          </a:xfrm>
          <a:prstGeom prst="rect">
            <a:avLst/>
          </a:prstGeom>
        </p:spPr>
        <p:txBody>
          <a:bodyPr lIns="0" tIns="0" rIns="0" bIns="0" rtlCol="0" anchor="t">
            <a:spAutoFit/>
          </a:bodyPr>
          <a:lstStyle/>
          <a:p>
            <a:pPr algn="just">
              <a:lnSpc>
                <a:spcPts val="3974"/>
              </a:lnSpc>
            </a:pPr>
            <a:r>
              <a:rPr lang="en-US" sz="2838" b="1">
                <a:solidFill>
                  <a:srgbClr val="000000"/>
                </a:solidFill>
                <a:latin typeface="Canva Sans Bold"/>
                <a:ea typeface="Canva Sans Bold"/>
                <a:cs typeface="Canva Sans Bold"/>
                <a:sym typeface="Canva Sans Bold"/>
              </a:rPr>
              <a:t>RAID 0 (Striping):</a:t>
            </a:r>
          </a:p>
          <a:p>
            <a:pPr algn="just">
              <a:lnSpc>
                <a:spcPts val="3974"/>
              </a:lnSpc>
            </a:pPr>
            <a:endParaRPr lang="en-US" sz="2838" b="1">
              <a:solidFill>
                <a:srgbClr val="000000"/>
              </a:solidFill>
              <a:latin typeface="Canva Sans Bold"/>
              <a:ea typeface="Canva Sans Bold"/>
              <a:cs typeface="Canva Sans Bold"/>
              <a:sym typeface="Canva Sans Bold"/>
            </a:endParaRPr>
          </a:p>
          <a:p>
            <a:pPr algn="just">
              <a:lnSpc>
                <a:spcPts val="3974"/>
              </a:lnSpc>
            </a:pPr>
            <a:r>
              <a:rPr lang="en-US" sz="2838">
                <a:solidFill>
                  <a:srgbClr val="000000"/>
                </a:solidFill>
                <a:latin typeface="Canva Sans"/>
                <a:ea typeface="Canva Sans"/>
                <a:cs typeface="Canva Sans"/>
                <a:sym typeface="Canva Sans"/>
              </a:rPr>
              <a:t>* Concept: Data is split into blocks and written across multiple disks in a striped pattern. For example, block 1 goes to disk 1, block 2 goes to disk 2, block 3 goes to disk 1, and so on. This allows for parallel read/write operations, significantly boosting performance.</a:t>
            </a:r>
          </a:p>
          <a:p>
            <a:pPr algn="just">
              <a:lnSpc>
                <a:spcPts val="3974"/>
              </a:lnSpc>
            </a:pPr>
            <a:r>
              <a:rPr lang="en-US" sz="2838">
                <a:solidFill>
                  <a:srgbClr val="000000"/>
                </a:solidFill>
                <a:latin typeface="Canva Sans"/>
                <a:ea typeface="Canva Sans"/>
                <a:cs typeface="Canva Sans"/>
                <a:sym typeface="Canva Sans"/>
              </a:rPr>
              <a:t>* Strengths:</a:t>
            </a:r>
          </a:p>
          <a:p>
            <a:pPr algn="just">
              <a:lnSpc>
                <a:spcPts val="3974"/>
              </a:lnSpc>
            </a:pPr>
            <a:r>
              <a:rPr lang="en-US" sz="2838">
                <a:solidFill>
                  <a:srgbClr val="000000"/>
                </a:solidFill>
                <a:latin typeface="Canva Sans"/>
                <a:ea typeface="Canva Sans"/>
                <a:cs typeface="Canva Sans"/>
                <a:sym typeface="Canva Sans"/>
              </a:rPr>
              <a:t>* High Performance: Offers the fastest read and write speeds among RAID levels.</a:t>
            </a:r>
          </a:p>
          <a:p>
            <a:pPr algn="just">
              <a:lnSpc>
                <a:spcPts val="3974"/>
              </a:lnSpc>
            </a:pPr>
            <a:r>
              <a:rPr lang="en-US" sz="2838">
                <a:solidFill>
                  <a:srgbClr val="000000"/>
                </a:solidFill>
                <a:latin typeface="Canva Sans"/>
                <a:ea typeface="Canva Sans"/>
                <a:cs typeface="Canva Sans"/>
                <a:sym typeface="Canva Sans"/>
              </a:rPr>
              <a:t>* Easy Setup: Relatively simple to configure.</a:t>
            </a:r>
          </a:p>
          <a:p>
            <a:pPr algn="just">
              <a:lnSpc>
                <a:spcPts val="3974"/>
              </a:lnSpc>
            </a:pPr>
            <a:endParaRPr lang="en-US" sz="2838">
              <a:solidFill>
                <a:srgbClr val="000000"/>
              </a:solidFill>
              <a:latin typeface="Canva Sans"/>
              <a:ea typeface="Canva Sans"/>
              <a:cs typeface="Canva Sans"/>
              <a:sym typeface="Canva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CDFFD8">
                <a:alpha val="100000"/>
              </a:srgbClr>
            </a:gs>
            <a:gs pos="100000">
              <a:srgbClr val="94B9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9144000" y="0"/>
            <a:ext cx="9167760" cy="10787214"/>
          </a:xfrm>
          <a:custGeom>
            <a:avLst/>
            <a:gdLst/>
            <a:ahLst/>
            <a:cxnLst/>
            <a:rect l="l" t="t" r="r" b="b"/>
            <a:pathLst>
              <a:path w="9167760" h="10787214">
                <a:moveTo>
                  <a:pt x="0" y="0"/>
                </a:moveTo>
                <a:lnTo>
                  <a:pt x="9167760" y="0"/>
                </a:lnTo>
                <a:lnTo>
                  <a:pt x="9167760" y="10787214"/>
                </a:lnTo>
                <a:lnTo>
                  <a:pt x="0" y="10787214"/>
                </a:lnTo>
                <a:lnTo>
                  <a:pt x="0" y="0"/>
                </a:lnTo>
                <a:close/>
              </a:path>
            </a:pathLst>
          </a:custGeom>
          <a:blipFill>
            <a:blip r:embed="rId2">
              <a:alphaModFix amt="43000"/>
            </a:blip>
            <a:stretch>
              <a:fillRect/>
            </a:stretch>
          </a:blipFill>
        </p:spPr>
      </p:sp>
      <p:sp>
        <p:nvSpPr>
          <p:cNvPr id="3" name="TextBox 3"/>
          <p:cNvSpPr txBox="1"/>
          <p:nvPr/>
        </p:nvSpPr>
        <p:spPr>
          <a:xfrm>
            <a:off x="308102" y="669360"/>
            <a:ext cx="17671795" cy="3937922"/>
          </a:xfrm>
          <a:prstGeom prst="rect">
            <a:avLst/>
          </a:prstGeom>
        </p:spPr>
        <p:txBody>
          <a:bodyPr lIns="0" tIns="0" rIns="0" bIns="0" rtlCol="0" anchor="t">
            <a:spAutoFit/>
          </a:bodyPr>
          <a:lstStyle/>
          <a:p>
            <a:pPr algn="just">
              <a:lnSpc>
                <a:spcPts val="3974"/>
              </a:lnSpc>
            </a:pPr>
            <a:r>
              <a:rPr lang="en-US" sz="2838" b="1">
                <a:solidFill>
                  <a:srgbClr val="000000"/>
                </a:solidFill>
                <a:latin typeface="Canva Sans Bold"/>
                <a:ea typeface="Canva Sans Bold"/>
                <a:cs typeface="Canva Sans Bold"/>
                <a:sym typeface="Canva Sans Bold"/>
              </a:rPr>
              <a:t>RAID 1 (Mirroring):</a:t>
            </a:r>
          </a:p>
          <a:p>
            <a:pPr algn="just">
              <a:lnSpc>
                <a:spcPts val="3974"/>
              </a:lnSpc>
            </a:pPr>
            <a:endParaRPr lang="en-US" sz="2838" b="1">
              <a:solidFill>
                <a:srgbClr val="000000"/>
              </a:solidFill>
              <a:latin typeface="Canva Sans Bold"/>
              <a:ea typeface="Canva Sans Bold"/>
              <a:cs typeface="Canva Sans Bold"/>
              <a:sym typeface="Canva Sans Bold"/>
            </a:endParaRPr>
          </a:p>
          <a:p>
            <a:pPr algn="just">
              <a:lnSpc>
                <a:spcPts val="3974"/>
              </a:lnSpc>
            </a:pPr>
            <a:r>
              <a:rPr lang="en-US" sz="2838">
                <a:solidFill>
                  <a:srgbClr val="000000"/>
                </a:solidFill>
                <a:latin typeface="Canva Sans"/>
                <a:ea typeface="Canva Sans"/>
                <a:cs typeface="Canva Sans"/>
                <a:sym typeface="Canva Sans"/>
              </a:rPr>
              <a:t>* Concept: Data is duplicated exactly onto two or more disks. Any write operation is applied to all disks in the array.</a:t>
            </a:r>
          </a:p>
          <a:p>
            <a:pPr algn="just">
              <a:lnSpc>
                <a:spcPts val="3974"/>
              </a:lnSpc>
            </a:pPr>
            <a:r>
              <a:rPr lang="en-US" sz="2838">
                <a:solidFill>
                  <a:srgbClr val="000000"/>
                </a:solidFill>
                <a:latin typeface="Canva Sans"/>
                <a:ea typeface="Canva Sans"/>
                <a:cs typeface="Canva Sans"/>
                <a:sym typeface="Canva Sans"/>
              </a:rPr>
              <a:t>* Strengths:</a:t>
            </a:r>
          </a:p>
          <a:p>
            <a:pPr algn="just">
              <a:lnSpc>
                <a:spcPts val="3974"/>
              </a:lnSpc>
            </a:pPr>
            <a:r>
              <a:rPr lang="en-US" sz="2838">
                <a:solidFill>
                  <a:srgbClr val="000000"/>
                </a:solidFill>
                <a:latin typeface="Canva Sans"/>
                <a:ea typeface="Canva Sans"/>
                <a:cs typeface="Canva Sans"/>
                <a:sym typeface="Canva Sans"/>
              </a:rPr>
              <a:t>* High Reliability: Offers excellent data protection. If one disk fails, the other takes over seamlessly. </a:t>
            </a:r>
          </a:p>
          <a:p>
            <a:pPr algn="just">
              <a:lnSpc>
                <a:spcPts val="3974"/>
              </a:lnSpc>
            </a:pPr>
            <a:r>
              <a:rPr lang="en-US" sz="2838">
                <a:solidFill>
                  <a:srgbClr val="000000"/>
                </a:solidFill>
                <a:latin typeface="Canva Sans"/>
                <a:ea typeface="Canva Sans"/>
                <a:cs typeface="Canva Sans"/>
                <a:sym typeface="Canva Sans"/>
              </a:rPr>
              <a:t>* Fast Read Operations: Reads can be served from either disk, improving read performance.</a:t>
            </a:r>
          </a:p>
          <a:p>
            <a:pPr algn="just">
              <a:lnSpc>
                <a:spcPts val="3974"/>
              </a:lnSpc>
            </a:pPr>
            <a:endParaRPr lang="en-US" sz="2838">
              <a:solidFill>
                <a:srgbClr val="000000"/>
              </a:solidFill>
              <a:latin typeface="Canva Sans"/>
              <a:ea typeface="Canva Sans"/>
              <a:cs typeface="Canva Sans"/>
              <a:sym typeface="Canva Sans"/>
            </a:endParaRPr>
          </a:p>
        </p:txBody>
      </p:sp>
      <p:sp>
        <p:nvSpPr>
          <p:cNvPr id="4" name="TextBox 4"/>
          <p:cNvSpPr txBox="1"/>
          <p:nvPr/>
        </p:nvSpPr>
        <p:spPr>
          <a:xfrm>
            <a:off x="308102" y="5320378"/>
            <a:ext cx="17671795" cy="3937922"/>
          </a:xfrm>
          <a:prstGeom prst="rect">
            <a:avLst/>
          </a:prstGeom>
        </p:spPr>
        <p:txBody>
          <a:bodyPr lIns="0" tIns="0" rIns="0" bIns="0" rtlCol="0" anchor="t">
            <a:spAutoFit/>
          </a:bodyPr>
          <a:lstStyle/>
          <a:p>
            <a:pPr algn="just">
              <a:lnSpc>
                <a:spcPts val="3974"/>
              </a:lnSpc>
            </a:pPr>
            <a:r>
              <a:rPr lang="en-US" sz="2838" b="1">
                <a:solidFill>
                  <a:srgbClr val="000000"/>
                </a:solidFill>
                <a:latin typeface="Canva Sans Bold"/>
                <a:ea typeface="Canva Sans Bold"/>
                <a:cs typeface="Canva Sans Bold"/>
                <a:sym typeface="Canva Sans Bold"/>
              </a:rPr>
              <a:t>RAID 4 (Striping with Dedicated Parity Disk):</a:t>
            </a:r>
          </a:p>
          <a:p>
            <a:pPr algn="just">
              <a:lnSpc>
                <a:spcPts val="3974"/>
              </a:lnSpc>
            </a:pPr>
            <a:endParaRPr lang="en-US" sz="2838" b="1">
              <a:solidFill>
                <a:srgbClr val="000000"/>
              </a:solidFill>
              <a:latin typeface="Canva Sans Bold"/>
              <a:ea typeface="Canva Sans Bold"/>
              <a:cs typeface="Canva Sans Bold"/>
              <a:sym typeface="Canva Sans Bold"/>
            </a:endParaRPr>
          </a:p>
          <a:p>
            <a:pPr algn="just">
              <a:lnSpc>
                <a:spcPts val="3974"/>
              </a:lnSpc>
            </a:pPr>
            <a:r>
              <a:rPr lang="en-US" sz="2838">
                <a:solidFill>
                  <a:srgbClr val="000000"/>
                </a:solidFill>
                <a:latin typeface="Canva Sans"/>
                <a:ea typeface="Canva Sans"/>
                <a:cs typeface="Canva Sans"/>
                <a:sym typeface="Canva Sans"/>
              </a:rPr>
              <a:t>* Concept: Data is striped across multiple disks, and a dedicated disk is used for parity information. The parity disk stores a parity block that allows for data recovery if a data disk fails.</a:t>
            </a:r>
          </a:p>
          <a:p>
            <a:pPr algn="just">
              <a:lnSpc>
                <a:spcPts val="3974"/>
              </a:lnSpc>
            </a:pPr>
            <a:r>
              <a:rPr lang="en-US" sz="2838">
                <a:solidFill>
                  <a:srgbClr val="000000"/>
                </a:solidFill>
                <a:latin typeface="Canva Sans"/>
                <a:ea typeface="Canva Sans"/>
                <a:cs typeface="Canva Sans"/>
                <a:sym typeface="Canva Sans"/>
              </a:rPr>
              <a:t>* Strengths:</a:t>
            </a:r>
          </a:p>
          <a:p>
            <a:pPr algn="just">
              <a:lnSpc>
                <a:spcPts val="3974"/>
              </a:lnSpc>
            </a:pPr>
            <a:r>
              <a:rPr lang="en-US" sz="2838">
                <a:solidFill>
                  <a:srgbClr val="000000"/>
                </a:solidFill>
                <a:latin typeface="Canva Sans"/>
                <a:ea typeface="Canva Sans"/>
                <a:cs typeface="Canva Sans"/>
                <a:sym typeface="Canva Sans"/>
              </a:rPr>
              <a:t>* Good Read Performance: Read operations are fast since the parity disk is not involved in reading.</a:t>
            </a:r>
          </a:p>
          <a:p>
            <a:pPr algn="just">
              <a:lnSpc>
                <a:spcPts val="3974"/>
              </a:lnSpc>
            </a:pPr>
            <a:r>
              <a:rPr lang="en-US" sz="2838">
                <a:solidFill>
                  <a:srgbClr val="000000"/>
                </a:solidFill>
                <a:latin typeface="Canva Sans"/>
                <a:ea typeface="Canva Sans"/>
                <a:cs typeface="Canva Sans"/>
                <a:sym typeface="Canva Sans"/>
              </a:rPr>
              <a:t>* Fault Tolerance: Can tolerate one disk failure.</a:t>
            </a:r>
          </a:p>
          <a:p>
            <a:pPr algn="just">
              <a:lnSpc>
                <a:spcPts val="3974"/>
              </a:lnSpc>
            </a:pPr>
            <a:endParaRPr lang="en-US" sz="2838">
              <a:solidFill>
                <a:srgbClr val="000000"/>
              </a:solidFill>
              <a:latin typeface="Canva Sans"/>
              <a:ea typeface="Canva Sans"/>
              <a:cs typeface="Canva Sans"/>
              <a:sym typeface="Canva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CDFFD8">
                <a:alpha val="100000"/>
              </a:srgbClr>
            </a:gs>
            <a:gs pos="100000">
              <a:srgbClr val="94B9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852304" y="4543158"/>
            <a:ext cx="4504907" cy="5743842"/>
          </a:xfrm>
          <a:custGeom>
            <a:avLst/>
            <a:gdLst/>
            <a:ahLst/>
            <a:cxnLst/>
            <a:rect l="l" t="t" r="r" b="b"/>
            <a:pathLst>
              <a:path w="4504907" h="5743842">
                <a:moveTo>
                  <a:pt x="0" y="0"/>
                </a:moveTo>
                <a:lnTo>
                  <a:pt x="4504907" y="0"/>
                </a:lnTo>
                <a:lnTo>
                  <a:pt x="4504907" y="5743842"/>
                </a:lnTo>
                <a:lnTo>
                  <a:pt x="0" y="5743842"/>
                </a:lnTo>
                <a:lnTo>
                  <a:pt x="0" y="0"/>
                </a:lnTo>
                <a:close/>
              </a:path>
            </a:pathLst>
          </a:custGeom>
          <a:blipFill>
            <a:blip r:embed="rId2"/>
            <a:stretch>
              <a:fillRect r="-126670"/>
            </a:stretch>
          </a:blipFill>
        </p:spPr>
      </p:sp>
      <p:sp>
        <p:nvSpPr>
          <p:cNvPr id="3" name="Freeform 3"/>
          <p:cNvSpPr/>
          <p:nvPr/>
        </p:nvSpPr>
        <p:spPr>
          <a:xfrm>
            <a:off x="7252532" y="4543158"/>
            <a:ext cx="4326005" cy="5743842"/>
          </a:xfrm>
          <a:custGeom>
            <a:avLst/>
            <a:gdLst/>
            <a:ahLst/>
            <a:cxnLst/>
            <a:rect l="l" t="t" r="r" b="b"/>
            <a:pathLst>
              <a:path w="4326005" h="5743842">
                <a:moveTo>
                  <a:pt x="0" y="0"/>
                </a:moveTo>
                <a:lnTo>
                  <a:pt x="4326004" y="0"/>
                </a:lnTo>
                <a:lnTo>
                  <a:pt x="4326004" y="5743842"/>
                </a:lnTo>
                <a:lnTo>
                  <a:pt x="0" y="5743842"/>
                </a:lnTo>
                <a:lnTo>
                  <a:pt x="0" y="0"/>
                </a:lnTo>
                <a:close/>
              </a:path>
            </a:pathLst>
          </a:custGeom>
          <a:blipFill>
            <a:blip r:embed="rId3"/>
            <a:stretch>
              <a:fillRect r="-136044"/>
            </a:stretch>
          </a:blipFill>
        </p:spPr>
      </p:sp>
      <p:sp>
        <p:nvSpPr>
          <p:cNvPr id="4" name="Freeform 4"/>
          <p:cNvSpPr/>
          <p:nvPr/>
        </p:nvSpPr>
        <p:spPr>
          <a:xfrm>
            <a:off x="12473886" y="4606342"/>
            <a:ext cx="4834602" cy="5680658"/>
          </a:xfrm>
          <a:custGeom>
            <a:avLst/>
            <a:gdLst/>
            <a:ahLst/>
            <a:cxnLst/>
            <a:rect l="l" t="t" r="r" b="b"/>
            <a:pathLst>
              <a:path w="4834602" h="5680658">
                <a:moveTo>
                  <a:pt x="0" y="0"/>
                </a:moveTo>
                <a:lnTo>
                  <a:pt x="4834602" y="0"/>
                </a:lnTo>
                <a:lnTo>
                  <a:pt x="4834602" y="5680658"/>
                </a:lnTo>
                <a:lnTo>
                  <a:pt x="0" y="5680658"/>
                </a:lnTo>
                <a:lnTo>
                  <a:pt x="0" y="0"/>
                </a:lnTo>
                <a:close/>
              </a:path>
            </a:pathLst>
          </a:custGeom>
          <a:blipFill>
            <a:blip r:embed="rId4"/>
            <a:stretch>
              <a:fillRect r="-100000"/>
            </a:stretch>
          </a:blipFill>
        </p:spPr>
      </p:sp>
      <p:sp>
        <p:nvSpPr>
          <p:cNvPr id="5" name="Freeform 5"/>
          <p:cNvSpPr/>
          <p:nvPr/>
        </p:nvSpPr>
        <p:spPr>
          <a:xfrm>
            <a:off x="14120246" y="262603"/>
            <a:ext cx="3662812" cy="4114800"/>
          </a:xfrm>
          <a:custGeom>
            <a:avLst/>
            <a:gdLst/>
            <a:ahLst/>
            <a:cxnLst/>
            <a:rect l="l" t="t" r="r" b="b"/>
            <a:pathLst>
              <a:path w="3662812" h="4114800">
                <a:moveTo>
                  <a:pt x="0" y="0"/>
                </a:moveTo>
                <a:lnTo>
                  <a:pt x="3662812" y="0"/>
                </a:lnTo>
                <a:lnTo>
                  <a:pt x="366281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308102" y="214978"/>
            <a:ext cx="17671795" cy="4928522"/>
          </a:xfrm>
          <a:prstGeom prst="rect">
            <a:avLst/>
          </a:prstGeom>
        </p:spPr>
        <p:txBody>
          <a:bodyPr lIns="0" tIns="0" rIns="0" bIns="0" rtlCol="0" anchor="t">
            <a:spAutoFit/>
          </a:bodyPr>
          <a:lstStyle/>
          <a:p>
            <a:pPr algn="just">
              <a:lnSpc>
                <a:spcPts val="3974"/>
              </a:lnSpc>
            </a:pPr>
            <a:r>
              <a:rPr lang="en-US" sz="2838" b="1">
                <a:solidFill>
                  <a:srgbClr val="000000"/>
                </a:solidFill>
                <a:latin typeface="Canva Sans Bold"/>
                <a:ea typeface="Canva Sans Bold"/>
                <a:cs typeface="Canva Sans Bold"/>
                <a:sym typeface="Canva Sans Bold"/>
              </a:rPr>
              <a:t>RAID 5 (Striping with Distributed Parity):</a:t>
            </a:r>
          </a:p>
          <a:p>
            <a:pPr algn="just">
              <a:lnSpc>
                <a:spcPts val="3974"/>
              </a:lnSpc>
            </a:pPr>
            <a:endParaRPr lang="en-US" sz="2838" b="1">
              <a:solidFill>
                <a:srgbClr val="000000"/>
              </a:solidFill>
              <a:latin typeface="Canva Sans Bold"/>
              <a:ea typeface="Canva Sans Bold"/>
              <a:cs typeface="Canva Sans Bold"/>
              <a:sym typeface="Canva Sans Bold"/>
            </a:endParaRPr>
          </a:p>
          <a:p>
            <a:pPr algn="just">
              <a:lnSpc>
                <a:spcPts val="3974"/>
              </a:lnSpc>
            </a:pPr>
            <a:r>
              <a:rPr lang="en-US" sz="2838">
                <a:solidFill>
                  <a:srgbClr val="000000"/>
                </a:solidFill>
                <a:latin typeface="Canva Sans"/>
                <a:ea typeface="Canva Sans"/>
                <a:cs typeface="Canva Sans"/>
                <a:sym typeface="Canva Sans"/>
              </a:rPr>
              <a:t>* Concept: Data is striped across multiple disks, and a parity block (calculated from the data) is distributed across all disks. The parity block enables data recovery if a disk fails.</a:t>
            </a:r>
          </a:p>
          <a:p>
            <a:pPr algn="just">
              <a:lnSpc>
                <a:spcPts val="3974"/>
              </a:lnSpc>
            </a:pPr>
            <a:r>
              <a:rPr lang="en-US" sz="2838">
                <a:solidFill>
                  <a:srgbClr val="000000"/>
                </a:solidFill>
                <a:latin typeface="Canva Sans"/>
                <a:ea typeface="Canva Sans"/>
                <a:cs typeface="Canva Sans"/>
                <a:sym typeface="Canva Sans"/>
              </a:rPr>
              <a:t>* Strengths:</a:t>
            </a:r>
          </a:p>
          <a:p>
            <a:pPr algn="just">
              <a:lnSpc>
                <a:spcPts val="3974"/>
              </a:lnSpc>
            </a:pPr>
            <a:r>
              <a:rPr lang="en-US" sz="2838">
                <a:solidFill>
                  <a:srgbClr val="000000"/>
                </a:solidFill>
                <a:latin typeface="Canva Sans"/>
                <a:ea typeface="Canva Sans"/>
                <a:cs typeface="Canva Sans"/>
                <a:sym typeface="Canva Sans"/>
              </a:rPr>
              <a:t>* Good Performance: Offers a good balance of performance and reliability.</a:t>
            </a:r>
          </a:p>
          <a:p>
            <a:pPr algn="just">
              <a:lnSpc>
                <a:spcPts val="3974"/>
              </a:lnSpc>
            </a:pPr>
            <a:r>
              <a:rPr lang="en-US" sz="2838">
                <a:solidFill>
                  <a:srgbClr val="000000"/>
                </a:solidFill>
                <a:latin typeface="Canva Sans"/>
                <a:ea typeface="Canva Sans"/>
                <a:cs typeface="Canva Sans"/>
                <a:sym typeface="Canva Sans"/>
              </a:rPr>
              <a:t>* Fault Tolerance: Can tolerate one disk failure.</a:t>
            </a:r>
          </a:p>
          <a:p>
            <a:pPr algn="just">
              <a:lnSpc>
                <a:spcPts val="3974"/>
              </a:lnSpc>
            </a:pPr>
            <a:r>
              <a:rPr lang="en-US" sz="2838">
                <a:solidFill>
                  <a:srgbClr val="000000"/>
                </a:solidFill>
                <a:latin typeface="Canva Sans"/>
                <a:ea typeface="Canva Sans"/>
                <a:cs typeface="Canva Sans"/>
                <a:sym typeface="Canva Sans"/>
              </a:rPr>
              <a:t>* Efficient Disk Utilization: Uses disk space more efficiently than RAID 1, with a smaller overhead for parity.</a:t>
            </a:r>
          </a:p>
          <a:p>
            <a:pPr algn="just">
              <a:lnSpc>
                <a:spcPts val="3974"/>
              </a:lnSpc>
            </a:pPr>
            <a:endParaRPr lang="en-US" sz="2838">
              <a:solidFill>
                <a:srgbClr val="000000"/>
              </a:solidFill>
              <a:latin typeface="Canva Sans"/>
              <a:ea typeface="Canva Sans"/>
              <a:cs typeface="Canva Sans"/>
              <a:sym typeface="Canva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4AAD">
                <a:alpha val="100000"/>
              </a:srgbClr>
            </a:gs>
            <a:gs pos="100000">
              <a:srgbClr val="CB6CE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4209526" y="5295899"/>
            <a:ext cx="9868948" cy="4576725"/>
          </a:xfrm>
          <a:custGeom>
            <a:avLst/>
            <a:gdLst/>
            <a:ahLst/>
            <a:cxnLst/>
            <a:rect l="l" t="t" r="r" b="b"/>
            <a:pathLst>
              <a:path w="9868948" h="4576725">
                <a:moveTo>
                  <a:pt x="0" y="0"/>
                </a:moveTo>
                <a:lnTo>
                  <a:pt x="9868948" y="0"/>
                </a:lnTo>
                <a:lnTo>
                  <a:pt x="9868948" y="4576724"/>
                </a:lnTo>
                <a:lnTo>
                  <a:pt x="0" y="4576724"/>
                </a:lnTo>
                <a:lnTo>
                  <a:pt x="0" y="0"/>
                </a:lnTo>
                <a:close/>
              </a:path>
            </a:pathLst>
          </a:custGeom>
          <a:blipFill>
            <a:blip r:embed="rId2"/>
            <a:stretch>
              <a:fillRect/>
            </a:stretch>
          </a:blipFill>
        </p:spPr>
      </p:sp>
      <p:sp>
        <p:nvSpPr>
          <p:cNvPr id="3" name="Freeform 3"/>
          <p:cNvSpPr/>
          <p:nvPr/>
        </p:nvSpPr>
        <p:spPr>
          <a:xfrm>
            <a:off x="11058980" y="710986"/>
            <a:ext cx="6920917" cy="4114800"/>
          </a:xfrm>
          <a:custGeom>
            <a:avLst/>
            <a:gdLst/>
            <a:ahLst/>
            <a:cxnLst/>
            <a:rect l="l" t="t" r="r" b="b"/>
            <a:pathLst>
              <a:path w="6920917" h="4114800">
                <a:moveTo>
                  <a:pt x="0" y="0"/>
                </a:moveTo>
                <a:lnTo>
                  <a:pt x="6920918" y="0"/>
                </a:lnTo>
                <a:lnTo>
                  <a:pt x="6920918" y="4114800"/>
                </a:lnTo>
                <a:lnTo>
                  <a:pt x="0" y="4114800"/>
                </a:lnTo>
                <a:lnTo>
                  <a:pt x="0" y="0"/>
                </a:lnTo>
                <a:close/>
              </a:path>
            </a:pathLst>
          </a:custGeom>
          <a:blipFill>
            <a:blip r:embed="rId3">
              <a:alphaModFix amt="47000"/>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464516" y="431685"/>
            <a:ext cx="14971195" cy="1604016"/>
          </a:xfrm>
          <a:prstGeom prst="rect">
            <a:avLst/>
          </a:prstGeom>
        </p:spPr>
        <p:txBody>
          <a:bodyPr lIns="0" tIns="0" rIns="0" bIns="0" rtlCol="0" anchor="t">
            <a:spAutoFit/>
          </a:bodyPr>
          <a:lstStyle/>
          <a:p>
            <a:pPr algn="ctr">
              <a:lnSpc>
                <a:spcPts val="6408"/>
              </a:lnSpc>
            </a:pPr>
            <a:r>
              <a:rPr lang="en-US" sz="4577" b="1">
                <a:solidFill>
                  <a:srgbClr val="000000"/>
                </a:solidFill>
                <a:latin typeface="Canva Sans Bold"/>
                <a:ea typeface="Canva Sans Bold"/>
                <a:cs typeface="Canva Sans Bold"/>
                <a:sym typeface="Canva Sans Bold"/>
              </a:rPr>
              <a:t>TYPES OF STORAGE:</a:t>
            </a:r>
          </a:p>
          <a:p>
            <a:pPr algn="ctr">
              <a:lnSpc>
                <a:spcPts val="6408"/>
              </a:lnSpc>
            </a:pPr>
            <a:endParaRPr lang="en-US" sz="4577" b="1">
              <a:solidFill>
                <a:srgbClr val="000000"/>
              </a:solidFill>
              <a:latin typeface="Canva Sans Bold"/>
              <a:ea typeface="Canva Sans Bold"/>
              <a:cs typeface="Canva Sans Bold"/>
              <a:sym typeface="Canva Sans Bold"/>
            </a:endParaRPr>
          </a:p>
        </p:txBody>
      </p:sp>
      <p:sp>
        <p:nvSpPr>
          <p:cNvPr id="5" name="TextBox 5"/>
          <p:cNvSpPr txBox="1"/>
          <p:nvPr/>
        </p:nvSpPr>
        <p:spPr>
          <a:xfrm>
            <a:off x="308102" y="1700878"/>
            <a:ext cx="17671795" cy="3442622"/>
          </a:xfrm>
          <a:prstGeom prst="rect">
            <a:avLst/>
          </a:prstGeom>
        </p:spPr>
        <p:txBody>
          <a:bodyPr lIns="0" tIns="0" rIns="0" bIns="0" rtlCol="0" anchor="t">
            <a:spAutoFit/>
          </a:bodyPr>
          <a:lstStyle/>
          <a:p>
            <a:pPr algn="just">
              <a:lnSpc>
                <a:spcPts val="3974"/>
              </a:lnSpc>
            </a:pPr>
            <a:r>
              <a:rPr lang="en-US" sz="2838" b="1">
                <a:solidFill>
                  <a:srgbClr val="000000"/>
                </a:solidFill>
                <a:latin typeface="Canva Sans Bold"/>
                <a:ea typeface="Canva Sans Bold"/>
                <a:cs typeface="Canva Sans Bold"/>
                <a:sym typeface="Canva Sans Bold"/>
              </a:rPr>
              <a:t>Network Attached Storage(NAS)</a:t>
            </a:r>
          </a:p>
          <a:p>
            <a:pPr algn="just">
              <a:lnSpc>
                <a:spcPts val="3974"/>
              </a:lnSpc>
            </a:pPr>
            <a:endParaRPr lang="en-US" sz="2838" b="1">
              <a:solidFill>
                <a:srgbClr val="000000"/>
              </a:solidFill>
              <a:latin typeface="Canva Sans Bold"/>
              <a:ea typeface="Canva Sans Bold"/>
              <a:cs typeface="Canva Sans Bold"/>
              <a:sym typeface="Canva Sans Bold"/>
            </a:endParaRPr>
          </a:p>
          <a:p>
            <a:pPr algn="just">
              <a:lnSpc>
                <a:spcPts val="3974"/>
              </a:lnSpc>
            </a:pPr>
            <a:r>
              <a:rPr lang="en-US" sz="2838">
                <a:solidFill>
                  <a:srgbClr val="000000"/>
                </a:solidFill>
                <a:latin typeface="Canva Sans"/>
                <a:ea typeface="Canva Sans"/>
                <a:cs typeface="Canva Sans"/>
                <a:sym typeface="Canva Sans"/>
              </a:rPr>
              <a:t>- NAS Storage Device is attached on the Local Area Network </a:t>
            </a:r>
          </a:p>
          <a:p>
            <a:pPr algn="just">
              <a:lnSpc>
                <a:spcPts val="3974"/>
              </a:lnSpc>
            </a:pPr>
            <a:r>
              <a:rPr lang="en-US" sz="2838">
                <a:solidFill>
                  <a:srgbClr val="000000"/>
                </a:solidFill>
                <a:latin typeface="Canva Sans"/>
                <a:ea typeface="Canva Sans"/>
                <a:cs typeface="Canva Sans"/>
                <a:sym typeface="Canva Sans"/>
              </a:rPr>
              <a:t>- NAS used for sharing of data among different users attached to the Local Area Network</a:t>
            </a:r>
          </a:p>
          <a:p>
            <a:pPr algn="just">
              <a:lnSpc>
                <a:spcPts val="3974"/>
              </a:lnSpc>
            </a:pPr>
            <a:r>
              <a:rPr lang="en-US" sz="2838">
                <a:solidFill>
                  <a:srgbClr val="000000"/>
                </a:solidFill>
                <a:latin typeface="Canva Sans"/>
                <a:ea typeface="Canva Sans"/>
                <a:cs typeface="Canva Sans"/>
                <a:sym typeface="Canva Sans"/>
              </a:rPr>
              <a:t>- NAS system is having its own file system</a:t>
            </a:r>
          </a:p>
          <a:p>
            <a:pPr algn="just">
              <a:lnSpc>
                <a:spcPts val="3974"/>
              </a:lnSpc>
            </a:pPr>
            <a:r>
              <a:rPr lang="en-US" sz="2838">
                <a:solidFill>
                  <a:srgbClr val="000000"/>
                </a:solidFill>
                <a:latin typeface="Canva Sans"/>
                <a:ea typeface="Canva Sans"/>
                <a:cs typeface="Canva Sans"/>
                <a:sym typeface="Canva Sans"/>
              </a:rPr>
              <a:t>- This type of network requires a medium for attaching with several computers</a:t>
            </a:r>
          </a:p>
          <a:p>
            <a:pPr algn="just">
              <a:lnSpc>
                <a:spcPts val="3974"/>
              </a:lnSpc>
            </a:pPr>
            <a:r>
              <a:rPr lang="en-US" sz="2838">
                <a:solidFill>
                  <a:srgbClr val="000000"/>
                </a:solidFill>
                <a:latin typeface="Canva Sans"/>
                <a:ea typeface="Canva Sans"/>
                <a:cs typeface="Canva Sans"/>
                <a:sym typeface="Canva Sans"/>
              </a:rPr>
              <a:t>- File sharing protocols like NFS, AFP, or CIFS provide access to files in a network.</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4AAD">
                <a:alpha val="100000"/>
              </a:srgbClr>
            </a:gs>
            <a:gs pos="100000">
              <a:srgbClr val="CB6CE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4464924" y="4133112"/>
            <a:ext cx="8540633" cy="5608774"/>
          </a:xfrm>
          <a:custGeom>
            <a:avLst/>
            <a:gdLst/>
            <a:ahLst/>
            <a:cxnLst/>
            <a:rect l="l" t="t" r="r" b="b"/>
            <a:pathLst>
              <a:path w="8540633" h="5608774">
                <a:moveTo>
                  <a:pt x="0" y="0"/>
                </a:moveTo>
                <a:lnTo>
                  <a:pt x="8540633" y="0"/>
                </a:lnTo>
                <a:lnTo>
                  <a:pt x="8540633" y="5608774"/>
                </a:lnTo>
                <a:lnTo>
                  <a:pt x="0" y="5608774"/>
                </a:lnTo>
                <a:lnTo>
                  <a:pt x="0" y="0"/>
                </a:lnTo>
                <a:close/>
              </a:path>
            </a:pathLst>
          </a:custGeom>
          <a:blipFill>
            <a:blip r:embed="rId2"/>
            <a:stretch>
              <a:fillRect/>
            </a:stretch>
          </a:blipFill>
        </p:spPr>
      </p:sp>
      <p:sp>
        <p:nvSpPr>
          <p:cNvPr id="3" name="TextBox 3"/>
          <p:cNvSpPr txBox="1"/>
          <p:nvPr/>
        </p:nvSpPr>
        <p:spPr>
          <a:xfrm>
            <a:off x="308102" y="690490"/>
            <a:ext cx="17671795" cy="3442622"/>
          </a:xfrm>
          <a:prstGeom prst="rect">
            <a:avLst/>
          </a:prstGeom>
        </p:spPr>
        <p:txBody>
          <a:bodyPr lIns="0" tIns="0" rIns="0" bIns="0" rtlCol="0" anchor="t">
            <a:spAutoFit/>
          </a:bodyPr>
          <a:lstStyle/>
          <a:p>
            <a:pPr algn="just">
              <a:lnSpc>
                <a:spcPts val="3974"/>
              </a:lnSpc>
            </a:pPr>
            <a:r>
              <a:rPr lang="en-US" sz="2838" b="1">
                <a:solidFill>
                  <a:srgbClr val="000000"/>
                </a:solidFill>
                <a:latin typeface="Canva Sans Bold"/>
                <a:ea typeface="Canva Sans Bold"/>
                <a:cs typeface="Canva Sans Bold"/>
                <a:sym typeface="Canva Sans Bold"/>
              </a:rPr>
              <a:t>2) Direct Attached Storage (DAS) :</a:t>
            </a:r>
          </a:p>
          <a:p>
            <a:pPr algn="just">
              <a:lnSpc>
                <a:spcPts val="3974"/>
              </a:lnSpc>
            </a:pPr>
            <a:r>
              <a:rPr lang="en-US" sz="2838">
                <a:solidFill>
                  <a:srgbClr val="000000"/>
                </a:solidFill>
                <a:latin typeface="Canva Sans"/>
                <a:ea typeface="Canva Sans"/>
                <a:cs typeface="Canva Sans"/>
                <a:sym typeface="Canva Sans"/>
              </a:rPr>
              <a:t>- It is a digital storage device connected directly to the server, workstation, or personal computer via the cable</a:t>
            </a:r>
          </a:p>
          <a:p>
            <a:pPr algn="just">
              <a:lnSpc>
                <a:spcPts val="3974"/>
              </a:lnSpc>
            </a:pPr>
            <a:r>
              <a:rPr lang="en-US" sz="2838">
                <a:solidFill>
                  <a:srgbClr val="000000"/>
                </a:solidFill>
                <a:latin typeface="Canva Sans"/>
                <a:ea typeface="Canva Sans"/>
                <a:cs typeface="Canva Sans"/>
                <a:sym typeface="Canva Sans"/>
              </a:rPr>
              <a:t>- Direct Attached Storage, applications use the block-level access protocol for accessing the data.</a:t>
            </a:r>
          </a:p>
          <a:p>
            <a:pPr algn="just">
              <a:lnSpc>
                <a:spcPts val="3974"/>
              </a:lnSpc>
            </a:pPr>
            <a:r>
              <a:rPr lang="en-US" sz="2838">
                <a:solidFill>
                  <a:srgbClr val="000000"/>
                </a:solidFill>
                <a:latin typeface="Canva Sans"/>
                <a:ea typeface="Canva Sans"/>
                <a:cs typeface="Canva Sans"/>
                <a:sym typeface="Canva Sans"/>
              </a:rPr>
              <a:t>- There is no need for any network to attach the device to the server or workstation.</a:t>
            </a:r>
          </a:p>
          <a:p>
            <a:pPr algn="just">
              <a:lnSpc>
                <a:spcPts val="3974"/>
              </a:lnSpc>
            </a:pPr>
            <a:r>
              <a:rPr lang="en-US" sz="2838">
                <a:solidFill>
                  <a:srgbClr val="000000"/>
                </a:solidFill>
                <a:latin typeface="Canva Sans"/>
                <a:ea typeface="Canva Sans"/>
                <a:cs typeface="Canva Sans"/>
                <a:sym typeface="Canva Sans"/>
              </a:rPr>
              <a:t>- The System of DAS is attached directly to the computer through the HBA.</a:t>
            </a:r>
          </a:p>
          <a:p>
            <a:pPr algn="just">
              <a:lnSpc>
                <a:spcPts val="3974"/>
              </a:lnSpc>
            </a:pPr>
            <a:endParaRPr lang="en-US" sz="2838">
              <a:solidFill>
                <a:srgbClr val="000000"/>
              </a:solidFill>
              <a:latin typeface="Canva Sans"/>
              <a:ea typeface="Canva Sans"/>
              <a:cs typeface="Canva Sans"/>
              <a:sym typeface="Canva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4AAD">
                <a:alpha val="100000"/>
              </a:srgbClr>
            </a:gs>
            <a:gs pos="100000">
              <a:srgbClr val="CB6CE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5072218" y="3879352"/>
            <a:ext cx="8143564" cy="5934622"/>
          </a:xfrm>
          <a:custGeom>
            <a:avLst/>
            <a:gdLst/>
            <a:ahLst/>
            <a:cxnLst/>
            <a:rect l="l" t="t" r="r" b="b"/>
            <a:pathLst>
              <a:path w="8143564" h="5934622">
                <a:moveTo>
                  <a:pt x="0" y="0"/>
                </a:moveTo>
                <a:lnTo>
                  <a:pt x="8143564" y="0"/>
                </a:lnTo>
                <a:lnTo>
                  <a:pt x="8143564" y="5934622"/>
                </a:lnTo>
                <a:lnTo>
                  <a:pt x="0" y="5934622"/>
                </a:lnTo>
                <a:lnTo>
                  <a:pt x="0" y="0"/>
                </a:lnTo>
                <a:close/>
              </a:path>
            </a:pathLst>
          </a:custGeom>
          <a:blipFill>
            <a:blip r:embed="rId2"/>
            <a:stretch>
              <a:fillRect/>
            </a:stretch>
          </a:blipFill>
        </p:spPr>
      </p:sp>
      <p:sp>
        <p:nvSpPr>
          <p:cNvPr id="3" name="TextBox 3"/>
          <p:cNvSpPr txBox="1"/>
          <p:nvPr/>
        </p:nvSpPr>
        <p:spPr>
          <a:xfrm>
            <a:off x="308102" y="690490"/>
            <a:ext cx="17671795" cy="3442622"/>
          </a:xfrm>
          <a:prstGeom prst="rect">
            <a:avLst/>
          </a:prstGeom>
        </p:spPr>
        <p:txBody>
          <a:bodyPr lIns="0" tIns="0" rIns="0" bIns="0" rtlCol="0" anchor="t">
            <a:spAutoFit/>
          </a:bodyPr>
          <a:lstStyle/>
          <a:p>
            <a:pPr algn="just">
              <a:lnSpc>
                <a:spcPts val="3974"/>
              </a:lnSpc>
            </a:pPr>
            <a:r>
              <a:rPr lang="en-US" sz="2838" b="1">
                <a:solidFill>
                  <a:srgbClr val="000000"/>
                </a:solidFill>
                <a:latin typeface="Canva Sans Bold"/>
                <a:ea typeface="Canva Sans Bold"/>
                <a:cs typeface="Canva Sans Bold"/>
                <a:sym typeface="Canva Sans Bold"/>
              </a:rPr>
              <a:t>3)Storage Area Network (SAN)</a:t>
            </a:r>
          </a:p>
          <a:p>
            <a:pPr algn="just">
              <a:lnSpc>
                <a:spcPts val="3974"/>
              </a:lnSpc>
            </a:pPr>
            <a:r>
              <a:rPr lang="en-US" sz="2838">
                <a:solidFill>
                  <a:srgbClr val="000000"/>
                </a:solidFill>
                <a:latin typeface="Canva Sans"/>
                <a:ea typeface="Canva Sans"/>
                <a:cs typeface="Canva Sans"/>
                <a:sym typeface="Canva Sans"/>
              </a:rPr>
              <a:t>SAN is a high-speed network that provides access to consolidated block-level storage. It is typically used in enterprise environments.</a:t>
            </a:r>
          </a:p>
          <a:p>
            <a:pPr algn="just">
              <a:lnSpc>
                <a:spcPts val="3974"/>
              </a:lnSpc>
            </a:pPr>
            <a:r>
              <a:rPr lang="en-US" sz="2838">
                <a:solidFill>
                  <a:srgbClr val="000000"/>
                </a:solidFill>
                <a:latin typeface="Canva Sans"/>
                <a:ea typeface="Canva Sans"/>
                <a:cs typeface="Canva Sans"/>
                <a:sym typeface="Canva Sans"/>
              </a:rPr>
              <a:t>Pros: High performance and scalability. It supports advanced features like clustering and disaster recovery.</a:t>
            </a:r>
          </a:p>
          <a:p>
            <a:pPr algn="just">
              <a:lnSpc>
                <a:spcPts val="3974"/>
              </a:lnSpc>
            </a:pPr>
            <a:r>
              <a:rPr lang="en-US" sz="2838">
                <a:solidFill>
                  <a:srgbClr val="000000"/>
                </a:solidFill>
                <a:latin typeface="Canva Sans"/>
                <a:ea typeface="Canva Sans"/>
                <a:cs typeface="Canva Sans"/>
                <a:sym typeface="Canva Sans"/>
              </a:rPr>
              <a:t>Cons: Expensive and complex to set up and manage. Requires specialized hardware and expertise.</a:t>
            </a:r>
          </a:p>
          <a:p>
            <a:pPr algn="just">
              <a:lnSpc>
                <a:spcPts val="3974"/>
              </a:lnSpc>
            </a:pPr>
            <a:endParaRPr lang="en-US" sz="2838">
              <a:solidFill>
                <a:srgbClr val="000000"/>
              </a:solidFill>
              <a:latin typeface="Canva Sans"/>
              <a:ea typeface="Canva Sans"/>
              <a:cs typeface="Canva Sans"/>
              <a:sym typeface="Canva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3131">
                <a:alpha val="100000"/>
              </a:srgbClr>
            </a:gs>
            <a:gs pos="100000">
              <a:srgbClr val="FF914D">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5629937" y="3362340"/>
            <a:ext cx="10379741" cy="4582795"/>
          </a:xfrm>
          <a:prstGeom prst="rect">
            <a:avLst/>
          </a:prstGeom>
        </p:spPr>
        <p:txBody>
          <a:bodyPr lIns="0" tIns="0" rIns="0" bIns="0" rtlCol="0" anchor="t">
            <a:spAutoFit/>
          </a:bodyPr>
          <a:lstStyle/>
          <a:p>
            <a:pPr marL="1122679" lvl="1" indent="-561340" algn="ctr">
              <a:lnSpc>
                <a:spcPts val="7279"/>
              </a:lnSpc>
              <a:buFont typeface="Arial"/>
              <a:buChar char="•"/>
            </a:pPr>
            <a:r>
              <a:rPr lang="en-US" sz="5199" b="1" dirty="0">
                <a:solidFill>
                  <a:srgbClr val="000000"/>
                </a:solidFill>
                <a:latin typeface="Canva Sans Bold"/>
                <a:ea typeface="Canva Sans Bold"/>
                <a:cs typeface="Canva Sans Bold"/>
                <a:sym typeface="Canva Sans Bold"/>
              </a:rPr>
              <a:t>Incremental Backup</a:t>
            </a:r>
          </a:p>
          <a:p>
            <a:pPr algn="ctr">
              <a:lnSpc>
                <a:spcPts val="7279"/>
              </a:lnSpc>
            </a:pPr>
            <a:endParaRPr lang="en-US" sz="5199" b="1" dirty="0">
              <a:solidFill>
                <a:srgbClr val="000000"/>
              </a:solidFill>
              <a:latin typeface="Canva Sans Bold"/>
              <a:ea typeface="Canva Sans Bold"/>
              <a:cs typeface="Canva Sans Bold"/>
              <a:sym typeface="Canva Sans Bold"/>
            </a:endParaRPr>
          </a:p>
          <a:p>
            <a:pPr marL="1122679" lvl="1" indent="-561340" algn="ctr">
              <a:lnSpc>
                <a:spcPts val="7279"/>
              </a:lnSpc>
              <a:buFont typeface="Arial"/>
              <a:buChar char="•"/>
            </a:pPr>
            <a:r>
              <a:rPr lang="en-US" sz="5199" b="1" dirty="0">
                <a:solidFill>
                  <a:srgbClr val="000000"/>
                </a:solidFill>
                <a:latin typeface="Canva Sans Bold"/>
                <a:ea typeface="Canva Sans Bold"/>
                <a:cs typeface="Canva Sans Bold"/>
                <a:sym typeface="Canva Sans Bold"/>
              </a:rPr>
              <a:t>Differential Backup</a:t>
            </a:r>
          </a:p>
          <a:p>
            <a:pPr algn="ctr">
              <a:lnSpc>
                <a:spcPts val="7279"/>
              </a:lnSpc>
            </a:pPr>
            <a:endParaRPr lang="en-US" sz="5199" b="1" dirty="0">
              <a:solidFill>
                <a:srgbClr val="000000"/>
              </a:solidFill>
              <a:latin typeface="Canva Sans Bold"/>
              <a:ea typeface="Canva Sans Bold"/>
              <a:cs typeface="Canva Sans Bold"/>
              <a:sym typeface="Canva Sans Bold"/>
            </a:endParaRPr>
          </a:p>
          <a:p>
            <a:pPr marL="1122679" lvl="1" indent="-561340" algn="ctr">
              <a:lnSpc>
                <a:spcPts val="7279"/>
              </a:lnSpc>
              <a:buFont typeface="Arial"/>
              <a:buChar char="•"/>
            </a:pPr>
            <a:r>
              <a:rPr lang="en-US" sz="5199" b="1" dirty="0">
                <a:solidFill>
                  <a:srgbClr val="000000"/>
                </a:solidFill>
                <a:latin typeface="Canva Sans Bold"/>
                <a:ea typeface="Canva Sans Bold"/>
                <a:cs typeface="Canva Sans Bold"/>
                <a:sym typeface="Canva Sans Bold"/>
              </a:rPr>
              <a:t>Full Backup</a:t>
            </a:r>
          </a:p>
        </p:txBody>
      </p:sp>
      <p:sp>
        <p:nvSpPr>
          <p:cNvPr id="3" name="Freeform 3"/>
          <p:cNvSpPr/>
          <p:nvPr/>
        </p:nvSpPr>
        <p:spPr>
          <a:xfrm>
            <a:off x="169294" y="2776287"/>
            <a:ext cx="3891503" cy="7355075"/>
          </a:xfrm>
          <a:custGeom>
            <a:avLst/>
            <a:gdLst/>
            <a:ahLst/>
            <a:cxnLst/>
            <a:rect l="l" t="t" r="r" b="b"/>
            <a:pathLst>
              <a:path w="3891503" h="7355075">
                <a:moveTo>
                  <a:pt x="0" y="0"/>
                </a:moveTo>
                <a:lnTo>
                  <a:pt x="3891504" y="0"/>
                </a:lnTo>
                <a:lnTo>
                  <a:pt x="3891504" y="7355075"/>
                </a:lnTo>
                <a:lnTo>
                  <a:pt x="0" y="73550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066801" y="371449"/>
            <a:ext cx="14149134" cy="1566544"/>
          </a:xfrm>
          <a:prstGeom prst="rect">
            <a:avLst/>
          </a:prstGeom>
        </p:spPr>
        <p:txBody>
          <a:bodyPr wrap="square" lIns="0" tIns="0" rIns="0" bIns="0" rtlCol="0" anchor="t">
            <a:spAutoFit/>
          </a:bodyPr>
          <a:lstStyle/>
          <a:p>
            <a:pPr algn="ctr">
              <a:lnSpc>
                <a:spcPts val="12880"/>
              </a:lnSpc>
            </a:pPr>
            <a:r>
              <a:rPr lang="en-US" sz="9200" b="1" dirty="0">
                <a:solidFill>
                  <a:srgbClr val="000000"/>
                </a:solidFill>
                <a:latin typeface="Canva Sans Bold"/>
                <a:ea typeface="Canva Sans Bold"/>
                <a:cs typeface="Canva Sans Bold"/>
                <a:sym typeface="Canva Sans Bold"/>
              </a:rPr>
              <a:t>Recovery and Backups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280189" y="4556896"/>
            <a:ext cx="7544787" cy="7600060"/>
          </a:xfrm>
          <a:custGeom>
            <a:avLst/>
            <a:gdLst/>
            <a:ahLst/>
            <a:cxnLst/>
            <a:rect l="l" t="t" r="r" b="b"/>
            <a:pathLst>
              <a:path w="7544787" h="7600060">
                <a:moveTo>
                  <a:pt x="0" y="0"/>
                </a:moveTo>
                <a:lnTo>
                  <a:pt x="7544787" y="0"/>
                </a:lnTo>
                <a:lnTo>
                  <a:pt x="7544787" y="7600060"/>
                </a:lnTo>
                <a:lnTo>
                  <a:pt x="0" y="76000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6967413" y="716548"/>
            <a:ext cx="7941171" cy="1566544"/>
          </a:xfrm>
          <a:prstGeom prst="rect">
            <a:avLst/>
          </a:prstGeom>
        </p:spPr>
        <p:txBody>
          <a:bodyPr lIns="0" tIns="0" rIns="0" bIns="0" rtlCol="0" anchor="t">
            <a:spAutoFit/>
          </a:bodyPr>
          <a:lstStyle/>
          <a:p>
            <a:pPr algn="ctr">
              <a:lnSpc>
                <a:spcPts val="12880"/>
              </a:lnSpc>
            </a:pPr>
            <a:r>
              <a:rPr lang="en-US" sz="9200" b="1">
                <a:solidFill>
                  <a:srgbClr val="000000"/>
                </a:solidFill>
                <a:latin typeface="Canva Sans Bold"/>
                <a:ea typeface="Canva Sans Bold"/>
                <a:cs typeface="Canva Sans Bold"/>
                <a:sym typeface="Canva Sans Bold"/>
              </a:rPr>
              <a:t>CONCLUSION</a:t>
            </a:r>
          </a:p>
        </p:txBody>
      </p:sp>
      <p:sp>
        <p:nvSpPr>
          <p:cNvPr id="4" name="TextBox 4"/>
          <p:cNvSpPr txBox="1"/>
          <p:nvPr/>
        </p:nvSpPr>
        <p:spPr>
          <a:xfrm>
            <a:off x="973831" y="2971711"/>
            <a:ext cx="16285469" cy="6286589"/>
          </a:xfrm>
          <a:prstGeom prst="rect">
            <a:avLst/>
          </a:prstGeom>
        </p:spPr>
        <p:txBody>
          <a:bodyPr lIns="0" tIns="0" rIns="0" bIns="0" rtlCol="0" anchor="t">
            <a:spAutoFit/>
          </a:bodyPr>
          <a:lstStyle/>
          <a:p>
            <a:pPr algn="just">
              <a:lnSpc>
                <a:spcPts val="5598"/>
              </a:lnSpc>
            </a:pPr>
            <a:r>
              <a:rPr lang="en-US" sz="3998" b="1">
                <a:solidFill>
                  <a:srgbClr val="000000"/>
                </a:solidFill>
                <a:latin typeface="Canva Sans Bold"/>
                <a:ea typeface="Canva Sans Bold"/>
                <a:cs typeface="Canva Sans Bold"/>
                <a:sym typeface="Canva Sans Bold"/>
              </a:rPr>
              <a:t>The Linux Storage Administration project has provided valuable insights into the critical role of managing and configuring storage systems in a Linux environment. Throughout the project, we explored essential storage management techniques, including disk partitioning, Logical Volume Management (LVM), file system creation, and disk quota configuration. Each of these tasks demonstrated the practical application of administrative commands and best practices necessary for maintaining a reliable and efficient storage infrastructure</a:t>
            </a:r>
          </a:p>
        </p:txBody>
      </p:sp>
      <p:sp>
        <p:nvSpPr>
          <p:cNvPr id="5" name="Freeform 5"/>
          <p:cNvSpPr/>
          <p:nvPr/>
        </p:nvSpPr>
        <p:spPr>
          <a:xfrm>
            <a:off x="386050" y="0"/>
            <a:ext cx="5613843" cy="2283092"/>
          </a:xfrm>
          <a:custGeom>
            <a:avLst/>
            <a:gdLst/>
            <a:ahLst/>
            <a:cxnLst/>
            <a:rect l="l" t="t" r="r" b="b"/>
            <a:pathLst>
              <a:path w="5613843" h="2283092">
                <a:moveTo>
                  <a:pt x="0" y="0"/>
                </a:moveTo>
                <a:lnTo>
                  <a:pt x="5613843" y="0"/>
                </a:lnTo>
                <a:lnTo>
                  <a:pt x="5613843" y="2283092"/>
                </a:lnTo>
                <a:lnTo>
                  <a:pt x="0" y="2283092"/>
                </a:lnTo>
                <a:lnTo>
                  <a:pt x="0" y="0"/>
                </a:lnTo>
                <a:close/>
              </a:path>
            </a:pathLst>
          </a:custGeom>
          <a:blipFill>
            <a:blip r:embed="rId4"/>
            <a:stretch>
              <a:fillRect t="-4641" b="-4641"/>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8C52FF">
                <a:alpha val="100000"/>
              </a:srgbClr>
            </a:gs>
            <a:gs pos="100000">
              <a:srgbClr val="FF914D">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3657600" y="1748108"/>
            <a:ext cx="9636398" cy="1566544"/>
          </a:xfrm>
          <a:prstGeom prst="rect">
            <a:avLst/>
          </a:prstGeom>
        </p:spPr>
        <p:txBody>
          <a:bodyPr wrap="square" lIns="0" tIns="0" rIns="0" bIns="0" rtlCol="0" anchor="t">
            <a:spAutoFit/>
          </a:bodyPr>
          <a:lstStyle/>
          <a:p>
            <a:pPr algn="ctr">
              <a:lnSpc>
                <a:spcPts val="12880"/>
              </a:lnSpc>
            </a:pPr>
            <a:r>
              <a:rPr lang="en-US" sz="9200" b="1" dirty="0">
                <a:solidFill>
                  <a:srgbClr val="000000"/>
                </a:solidFill>
                <a:latin typeface="Canva Sans Bold"/>
                <a:ea typeface="Canva Sans Bold"/>
                <a:cs typeface="Canva Sans Bold"/>
                <a:sym typeface="Canva Sans Bold"/>
              </a:rPr>
              <a:t>THANK YOU !!!</a:t>
            </a:r>
          </a:p>
        </p:txBody>
      </p:sp>
      <p:sp>
        <p:nvSpPr>
          <p:cNvPr id="3" name="TextBox 3"/>
          <p:cNvSpPr txBox="1"/>
          <p:nvPr/>
        </p:nvSpPr>
        <p:spPr>
          <a:xfrm>
            <a:off x="3962135" y="4970225"/>
            <a:ext cx="10363729" cy="3058909"/>
          </a:xfrm>
          <a:prstGeom prst="rect">
            <a:avLst/>
          </a:prstGeom>
        </p:spPr>
        <p:txBody>
          <a:bodyPr lIns="0" tIns="0" rIns="0" bIns="0" rtlCol="0" anchor="t">
            <a:spAutoFit/>
          </a:bodyPr>
          <a:lstStyle/>
          <a:p>
            <a:pPr algn="ctr">
              <a:lnSpc>
                <a:spcPts val="11302"/>
              </a:lnSpc>
            </a:pPr>
            <a:r>
              <a:rPr lang="en-US" sz="14490" spc="-898">
                <a:solidFill>
                  <a:srgbClr val="000000"/>
                </a:solidFill>
                <a:latin typeface="Playfair Display"/>
                <a:ea typeface="Playfair Display"/>
                <a:cs typeface="Playfair Display"/>
                <a:sym typeface="Playfair Display"/>
              </a:rPr>
              <a:t>ANY QUESTIONS?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6264598" y="1028700"/>
            <a:ext cx="1004586" cy="1004586"/>
          </a:xfrm>
          <a:custGeom>
            <a:avLst/>
            <a:gdLst/>
            <a:ahLst/>
            <a:cxnLst/>
            <a:rect l="l" t="t" r="r" b="b"/>
            <a:pathLst>
              <a:path w="1004586" h="1004586">
                <a:moveTo>
                  <a:pt x="0" y="0"/>
                </a:moveTo>
                <a:lnTo>
                  <a:pt x="1004585" y="0"/>
                </a:lnTo>
                <a:lnTo>
                  <a:pt x="1004585" y="1004586"/>
                </a:lnTo>
                <a:lnTo>
                  <a:pt x="0" y="10045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6367773" y="1131876"/>
            <a:ext cx="798234" cy="79823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639"/>
                </a:lnSpc>
              </a:pPr>
              <a:r>
                <a:rPr lang="en-US" sz="2599" b="1">
                  <a:solidFill>
                    <a:srgbClr val="01003B"/>
                  </a:solidFill>
                  <a:latin typeface="IBM Plex Sans Bold"/>
                  <a:ea typeface="IBM Plex Sans Bold"/>
                  <a:cs typeface="IBM Plex Sans Bold"/>
                  <a:sym typeface="IBM Plex Sans Bold"/>
                </a:rPr>
                <a:t>1</a:t>
              </a:r>
            </a:p>
          </p:txBody>
        </p:sp>
      </p:grpSp>
      <p:sp>
        <p:nvSpPr>
          <p:cNvPr id="6" name="Freeform 6"/>
          <p:cNvSpPr/>
          <p:nvPr/>
        </p:nvSpPr>
        <p:spPr>
          <a:xfrm>
            <a:off x="6264598" y="2593969"/>
            <a:ext cx="1004586" cy="1004586"/>
          </a:xfrm>
          <a:custGeom>
            <a:avLst/>
            <a:gdLst/>
            <a:ahLst/>
            <a:cxnLst/>
            <a:rect l="l" t="t" r="r" b="b"/>
            <a:pathLst>
              <a:path w="1004586" h="1004586">
                <a:moveTo>
                  <a:pt x="0" y="0"/>
                </a:moveTo>
                <a:lnTo>
                  <a:pt x="1004585" y="0"/>
                </a:lnTo>
                <a:lnTo>
                  <a:pt x="1004585" y="1004585"/>
                </a:lnTo>
                <a:lnTo>
                  <a:pt x="0" y="10045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6367773" y="2697144"/>
            <a:ext cx="798234" cy="79823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3639"/>
                </a:lnSpc>
              </a:pPr>
              <a:r>
                <a:rPr lang="en-US" sz="2599" b="1">
                  <a:solidFill>
                    <a:srgbClr val="01003B"/>
                  </a:solidFill>
                  <a:latin typeface="IBM Plex Sans Bold"/>
                  <a:ea typeface="IBM Plex Sans Bold"/>
                  <a:cs typeface="IBM Plex Sans Bold"/>
                  <a:sym typeface="IBM Plex Sans Bold"/>
                </a:rPr>
                <a:t>2</a:t>
              </a:r>
            </a:p>
          </p:txBody>
        </p:sp>
      </p:grpSp>
      <p:sp>
        <p:nvSpPr>
          <p:cNvPr id="10" name="Freeform 10"/>
          <p:cNvSpPr/>
          <p:nvPr/>
        </p:nvSpPr>
        <p:spPr>
          <a:xfrm>
            <a:off x="6264598" y="4159238"/>
            <a:ext cx="1004586" cy="1004586"/>
          </a:xfrm>
          <a:custGeom>
            <a:avLst/>
            <a:gdLst/>
            <a:ahLst/>
            <a:cxnLst/>
            <a:rect l="l" t="t" r="r" b="b"/>
            <a:pathLst>
              <a:path w="1004586" h="1004586">
                <a:moveTo>
                  <a:pt x="0" y="0"/>
                </a:moveTo>
                <a:lnTo>
                  <a:pt x="1004585" y="0"/>
                </a:lnTo>
                <a:lnTo>
                  <a:pt x="1004585" y="1004585"/>
                </a:lnTo>
                <a:lnTo>
                  <a:pt x="0" y="10045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1" name="Group 11"/>
          <p:cNvGrpSpPr/>
          <p:nvPr/>
        </p:nvGrpSpPr>
        <p:grpSpPr>
          <a:xfrm>
            <a:off x="6367773" y="4262413"/>
            <a:ext cx="798234" cy="79823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639"/>
                </a:lnSpc>
              </a:pPr>
              <a:r>
                <a:rPr lang="en-US" sz="2599" b="1">
                  <a:solidFill>
                    <a:srgbClr val="01003B"/>
                  </a:solidFill>
                  <a:latin typeface="IBM Plex Sans Bold"/>
                  <a:ea typeface="IBM Plex Sans Bold"/>
                  <a:cs typeface="IBM Plex Sans Bold"/>
                  <a:sym typeface="IBM Plex Sans Bold"/>
                </a:rPr>
                <a:t>3</a:t>
              </a:r>
            </a:p>
          </p:txBody>
        </p:sp>
      </p:grpSp>
      <p:sp>
        <p:nvSpPr>
          <p:cNvPr id="14" name="Freeform 14"/>
          <p:cNvSpPr/>
          <p:nvPr/>
        </p:nvSpPr>
        <p:spPr>
          <a:xfrm>
            <a:off x="6264598" y="5724507"/>
            <a:ext cx="1004586" cy="1004586"/>
          </a:xfrm>
          <a:custGeom>
            <a:avLst/>
            <a:gdLst/>
            <a:ahLst/>
            <a:cxnLst/>
            <a:rect l="l" t="t" r="r" b="b"/>
            <a:pathLst>
              <a:path w="1004586" h="1004586">
                <a:moveTo>
                  <a:pt x="0" y="0"/>
                </a:moveTo>
                <a:lnTo>
                  <a:pt x="1004585" y="0"/>
                </a:lnTo>
                <a:lnTo>
                  <a:pt x="1004585" y="1004585"/>
                </a:lnTo>
                <a:lnTo>
                  <a:pt x="0" y="10045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5" name="Group 15"/>
          <p:cNvGrpSpPr/>
          <p:nvPr/>
        </p:nvGrpSpPr>
        <p:grpSpPr>
          <a:xfrm>
            <a:off x="6367773" y="5827682"/>
            <a:ext cx="798234" cy="79823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3639"/>
                </a:lnSpc>
              </a:pPr>
              <a:r>
                <a:rPr lang="en-US" sz="2599" b="1">
                  <a:solidFill>
                    <a:srgbClr val="01003B"/>
                  </a:solidFill>
                  <a:latin typeface="IBM Plex Sans Bold"/>
                  <a:ea typeface="IBM Plex Sans Bold"/>
                  <a:cs typeface="IBM Plex Sans Bold"/>
                  <a:sym typeface="IBM Plex Sans Bold"/>
                </a:rPr>
                <a:t>4</a:t>
              </a:r>
            </a:p>
          </p:txBody>
        </p:sp>
      </p:grpSp>
      <p:sp>
        <p:nvSpPr>
          <p:cNvPr id="18" name="Freeform 18"/>
          <p:cNvSpPr/>
          <p:nvPr/>
        </p:nvSpPr>
        <p:spPr>
          <a:xfrm>
            <a:off x="6264598" y="7395842"/>
            <a:ext cx="1004586" cy="1004586"/>
          </a:xfrm>
          <a:custGeom>
            <a:avLst/>
            <a:gdLst/>
            <a:ahLst/>
            <a:cxnLst/>
            <a:rect l="l" t="t" r="r" b="b"/>
            <a:pathLst>
              <a:path w="1004586" h="1004586">
                <a:moveTo>
                  <a:pt x="0" y="0"/>
                </a:moveTo>
                <a:lnTo>
                  <a:pt x="1004585" y="0"/>
                </a:lnTo>
                <a:lnTo>
                  <a:pt x="1004585" y="1004586"/>
                </a:lnTo>
                <a:lnTo>
                  <a:pt x="0" y="10045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9" name="Group 19"/>
          <p:cNvGrpSpPr/>
          <p:nvPr/>
        </p:nvGrpSpPr>
        <p:grpSpPr>
          <a:xfrm>
            <a:off x="6367773" y="7499018"/>
            <a:ext cx="798234" cy="798234"/>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3639"/>
                </a:lnSpc>
              </a:pPr>
              <a:r>
                <a:rPr lang="en-US" sz="2599" b="1">
                  <a:solidFill>
                    <a:srgbClr val="01003B"/>
                  </a:solidFill>
                  <a:latin typeface="IBM Plex Sans Bold"/>
                  <a:ea typeface="IBM Plex Sans Bold"/>
                  <a:cs typeface="IBM Plex Sans Bold"/>
                  <a:sym typeface="IBM Plex Sans Bold"/>
                </a:rPr>
                <a:t>5</a:t>
              </a:r>
            </a:p>
          </p:txBody>
        </p:sp>
      </p:grpSp>
      <p:sp>
        <p:nvSpPr>
          <p:cNvPr id="22" name="TextBox 22"/>
          <p:cNvSpPr txBox="1"/>
          <p:nvPr/>
        </p:nvSpPr>
        <p:spPr>
          <a:xfrm>
            <a:off x="7610563" y="4479614"/>
            <a:ext cx="4681997" cy="405765"/>
          </a:xfrm>
          <a:prstGeom prst="rect">
            <a:avLst/>
          </a:prstGeom>
        </p:spPr>
        <p:txBody>
          <a:bodyPr lIns="0" tIns="0" rIns="0" bIns="0" rtlCol="0" anchor="t">
            <a:spAutoFit/>
          </a:bodyPr>
          <a:lstStyle/>
          <a:p>
            <a:pPr algn="l">
              <a:lnSpc>
                <a:spcPts val="3359"/>
              </a:lnSpc>
            </a:pPr>
            <a:r>
              <a:rPr lang="en-US" sz="2400">
                <a:solidFill>
                  <a:srgbClr val="01003B"/>
                </a:solidFill>
                <a:latin typeface="IBM Plex Sans"/>
                <a:ea typeface="IBM Plex Sans"/>
                <a:cs typeface="IBM Plex Sans"/>
                <a:sym typeface="IBM Plex Sans"/>
              </a:rPr>
              <a:t>Creating and Managing Partitions</a:t>
            </a:r>
          </a:p>
        </p:txBody>
      </p:sp>
      <p:sp>
        <p:nvSpPr>
          <p:cNvPr id="23" name="Freeform 23"/>
          <p:cNvSpPr/>
          <p:nvPr/>
        </p:nvSpPr>
        <p:spPr>
          <a:xfrm>
            <a:off x="12738477" y="1028700"/>
            <a:ext cx="1004586" cy="1004586"/>
          </a:xfrm>
          <a:custGeom>
            <a:avLst/>
            <a:gdLst/>
            <a:ahLst/>
            <a:cxnLst/>
            <a:rect l="l" t="t" r="r" b="b"/>
            <a:pathLst>
              <a:path w="1004586" h="1004586">
                <a:moveTo>
                  <a:pt x="0" y="0"/>
                </a:moveTo>
                <a:lnTo>
                  <a:pt x="1004586" y="0"/>
                </a:lnTo>
                <a:lnTo>
                  <a:pt x="1004586" y="1004586"/>
                </a:lnTo>
                <a:lnTo>
                  <a:pt x="0" y="10045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4" name="Group 24"/>
          <p:cNvGrpSpPr/>
          <p:nvPr/>
        </p:nvGrpSpPr>
        <p:grpSpPr>
          <a:xfrm>
            <a:off x="12841653" y="1131876"/>
            <a:ext cx="798234" cy="798234"/>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id="26" name="TextBox 26"/>
            <p:cNvSpPr txBox="1"/>
            <p:nvPr/>
          </p:nvSpPr>
          <p:spPr>
            <a:xfrm>
              <a:off x="76200" y="28575"/>
              <a:ext cx="660400" cy="708025"/>
            </a:xfrm>
            <a:prstGeom prst="rect">
              <a:avLst/>
            </a:prstGeom>
          </p:spPr>
          <p:txBody>
            <a:bodyPr lIns="50800" tIns="50800" rIns="50800" bIns="50800" rtlCol="0" anchor="ctr"/>
            <a:lstStyle/>
            <a:p>
              <a:pPr algn="ctr">
                <a:lnSpc>
                  <a:spcPts val="3639"/>
                </a:lnSpc>
              </a:pPr>
              <a:r>
                <a:rPr lang="en-US" sz="2599" b="1">
                  <a:solidFill>
                    <a:srgbClr val="01003B"/>
                  </a:solidFill>
                  <a:latin typeface="IBM Plex Sans Bold"/>
                  <a:ea typeface="IBM Plex Sans Bold"/>
                  <a:cs typeface="IBM Plex Sans Bold"/>
                  <a:sym typeface="IBM Plex Sans Bold"/>
                </a:rPr>
                <a:t>6</a:t>
              </a:r>
            </a:p>
          </p:txBody>
        </p:sp>
      </p:grpSp>
      <p:sp>
        <p:nvSpPr>
          <p:cNvPr id="27" name="Freeform 27"/>
          <p:cNvSpPr/>
          <p:nvPr/>
        </p:nvSpPr>
        <p:spPr>
          <a:xfrm>
            <a:off x="-1280189" y="4556896"/>
            <a:ext cx="7544787" cy="7600060"/>
          </a:xfrm>
          <a:custGeom>
            <a:avLst/>
            <a:gdLst/>
            <a:ahLst/>
            <a:cxnLst/>
            <a:rect l="l" t="t" r="r" b="b"/>
            <a:pathLst>
              <a:path w="7544787" h="7600060">
                <a:moveTo>
                  <a:pt x="0" y="0"/>
                </a:moveTo>
                <a:lnTo>
                  <a:pt x="7544787" y="0"/>
                </a:lnTo>
                <a:lnTo>
                  <a:pt x="7544787" y="7600060"/>
                </a:lnTo>
                <a:lnTo>
                  <a:pt x="0" y="76000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8" name="Freeform 28"/>
          <p:cNvSpPr/>
          <p:nvPr/>
        </p:nvSpPr>
        <p:spPr>
          <a:xfrm>
            <a:off x="525170" y="330979"/>
            <a:ext cx="5091728" cy="2262990"/>
          </a:xfrm>
          <a:custGeom>
            <a:avLst/>
            <a:gdLst/>
            <a:ahLst/>
            <a:cxnLst/>
            <a:rect l="l" t="t" r="r" b="b"/>
            <a:pathLst>
              <a:path w="5091728" h="2262990">
                <a:moveTo>
                  <a:pt x="0" y="0"/>
                </a:moveTo>
                <a:lnTo>
                  <a:pt x="5091728" y="0"/>
                </a:lnTo>
                <a:lnTo>
                  <a:pt x="5091728" y="2262990"/>
                </a:lnTo>
                <a:lnTo>
                  <a:pt x="0" y="2262990"/>
                </a:lnTo>
                <a:lnTo>
                  <a:pt x="0" y="0"/>
                </a:lnTo>
                <a:close/>
              </a:path>
            </a:pathLst>
          </a:custGeom>
          <a:blipFill>
            <a:blip r:embed="rId6"/>
            <a:stretch>
              <a:fillRect/>
            </a:stretch>
          </a:blipFill>
        </p:spPr>
      </p:sp>
      <p:sp>
        <p:nvSpPr>
          <p:cNvPr id="29" name="TextBox 29"/>
          <p:cNvSpPr txBox="1"/>
          <p:nvPr/>
        </p:nvSpPr>
        <p:spPr>
          <a:xfrm>
            <a:off x="1028700" y="3890006"/>
            <a:ext cx="4178866" cy="1533525"/>
          </a:xfrm>
          <a:prstGeom prst="rect">
            <a:avLst/>
          </a:prstGeom>
        </p:spPr>
        <p:txBody>
          <a:bodyPr lIns="0" tIns="0" rIns="0" bIns="0" rtlCol="0" anchor="t">
            <a:spAutoFit/>
          </a:bodyPr>
          <a:lstStyle/>
          <a:p>
            <a:pPr algn="ctr">
              <a:lnSpc>
                <a:spcPts val="6000"/>
              </a:lnSpc>
            </a:pPr>
            <a:r>
              <a:rPr lang="en-US" sz="5000" b="1">
                <a:solidFill>
                  <a:srgbClr val="01003B"/>
                </a:solidFill>
                <a:latin typeface="Be Vietnam Ultra-Bold"/>
                <a:ea typeface="Be Vietnam Ultra-Bold"/>
                <a:cs typeface="Be Vietnam Ultra-Bold"/>
                <a:sym typeface="Be Vietnam Ultra-Bold"/>
              </a:rPr>
              <a:t>Presentation</a:t>
            </a:r>
          </a:p>
          <a:p>
            <a:pPr algn="ctr">
              <a:lnSpc>
                <a:spcPts val="6000"/>
              </a:lnSpc>
            </a:pPr>
            <a:r>
              <a:rPr lang="en-US" sz="5000" b="1">
                <a:solidFill>
                  <a:srgbClr val="01003B"/>
                </a:solidFill>
                <a:latin typeface="Be Vietnam Ultra-Bold"/>
                <a:ea typeface="Be Vietnam Ultra-Bold"/>
                <a:cs typeface="Be Vietnam Ultra-Bold"/>
                <a:sym typeface="Be Vietnam Ultra-Bold"/>
              </a:rPr>
              <a:t>Outline</a:t>
            </a:r>
          </a:p>
        </p:txBody>
      </p:sp>
      <p:sp>
        <p:nvSpPr>
          <p:cNvPr id="30" name="TextBox 30"/>
          <p:cNvSpPr txBox="1"/>
          <p:nvPr/>
        </p:nvSpPr>
        <p:spPr>
          <a:xfrm>
            <a:off x="7813471" y="1287788"/>
            <a:ext cx="3562353" cy="405765"/>
          </a:xfrm>
          <a:prstGeom prst="rect">
            <a:avLst/>
          </a:prstGeom>
        </p:spPr>
        <p:txBody>
          <a:bodyPr lIns="0" tIns="0" rIns="0" bIns="0" rtlCol="0" anchor="t">
            <a:spAutoFit/>
          </a:bodyPr>
          <a:lstStyle/>
          <a:p>
            <a:pPr algn="l">
              <a:lnSpc>
                <a:spcPts val="3359"/>
              </a:lnSpc>
            </a:pPr>
            <a:r>
              <a:rPr lang="en-US" sz="2400">
                <a:solidFill>
                  <a:srgbClr val="01003B"/>
                </a:solidFill>
                <a:latin typeface="IBM Plex Sans"/>
                <a:ea typeface="IBM Plex Sans"/>
                <a:cs typeface="IBM Plex Sans"/>
                <a:sym typeface="IBM Plex Sans"/>
              </a:rPr>
              <a:t>Introduction</a:t>
            </a:r>
          </a:p>
        </p:txBody>
      </p:sp>
      <p:sp>
        <p:nvSpPr>
          <p:cNvPr id="31" name="TextBox 31"/>
          <p:cNvSpPr txBox="1"/>
          <p:nvPr/>
        </p:nvSpPr>
        <p:spPr>
          <a:xfrm>
            <a:off x="7722702" y="2883701"/>
            <a:ext cx="3562353" cy="405765"/>
          </a:xfrm>
          <a:prstGeom prst="rect">
            <a:avLst/>
          </a:prstGeom>
        </p:spPr>
        <p:txBody>
          <a:bodyPr lIns="0" tIns="0" rIns="0" bIns="0" rtlCol="0" anchor="t">
            <a:spAutoFit/>
          </a:bodyPr>
          <a:lstStyle/>
          <a:p>
            <a:pPr algn="l">
              <a:lnSpc>
                <a:spcPts val="3359"/>
              </a:lnSpc>
            </a:pPr>
            <a:r>
              <a:rPr lang="en-US" sz="2400">
                <a:solidFill>
                  <a:srgbClr val="01003B"/>
                </a:solidFill>
                <a:latin typeface="IBM Plex Sans"/>
                <a:ea typeface="IBM Plex Sans"/>
                <a:cs typeface="IBM Plex Sans"/>
                <a:sym typeface="IBM Plex Sans"/>
              </a:rPr>
              <a:t>System Requirements</a:t>
            </a:r>
          </a:p>
        </p:txBody>
      </p:sp>
      <p:sp>
        <p:nvSpPr>
          <p:cNvPr id="32" name="TextBox 32"/>
          <p:cNvSpPr txBox="1"/>
          <p:nvPr/>
        </p:nvSpPr>
        <p:spPr>
          <a:xfrm>
            <a:off x="7722702" y="7671440"/>
            <a:ext cx="3562353" cy="405765"/>
          </a:xfrm>
          <a:prstGeom prst="rect">
            <a:avLst/>
          </a:prstGeom>
        </p:spPr>
        <p:txBody>
          <a:bodyPr lIns="0" tIns="0" rIns="0" bIns="0" rtlCol="0" anchor="t">
            <a:spAutoFit/>
          </a:bodyPr>
          <a:lstStyle/>
          <a:p>
            <a:pPr algn="l">
              <a:lnSpc>
                <a:spcPts val="3359"/>
              </a:lnSpc>
            </a:pPr>
            <a:r>
              <a:rPr lang="en-US" sz="2400">
                <a:solidFill>
                  <a:srgbClr val="01003B"/>
                </a:solidFill>
                <a:latin typeface="IBM Plex Sans"/>
                <a:ea typeface="IBM Plex Sans"/>
                <a:cs typeface="IBM Plex Sans"/>
                <a:sym typeface="IBM Plex Sans"/>
              </a:rPr>
              <a:t>RAID Configuration</a:t>
            </a:r>
          </a:p>
        </p:txBody>
      </p:sp>
      <p:sp>
        <p:nvSpPr>
          <p:cNvPr id="33" name="TextBox 33"/>
          <p:cNvSpPr txBox="1"/>
          <p:nvPr/>
        </p:nvSpPr>
        <p:spPr>
          <a:xfrm>
            <a:off x="7722702" y="6000104"/>
            <a:ext cx="3562353" cy="405765"/>
          </a:xfrm>
          <a:prstGeom prst="rect">
            <a:avLst/>
          </a:prstGeom>
        </p:spPr>
        <p:txBody>
          <a:bodyPr lIns="0" tIns="0" rIns="0" bIns="0" rtlCol="0" anchor="t">
            <a:spAutoFit/>
          </a:bodyPr>
          <a:lstStyle/>
          <a:p>
            <a:pPr algn="l">
              <a:lnSpc>
                <a:spcPts val="3359"/>
              </a:lnSpc>
            </a:pPr>
            <a:r>
              <a:rPr lang="en-US" sz="2400">
                <a:solidFill>
                  <a:srgbClr val="01003B"/>
                </a:solidFill>
                <a:latin typeface="IBM Plex Sans"/>
                <a:ea typeface="IBM Plex Sans"/>
                <a:cs typeface="IBM Plex Sans"/>
                <a:sym typeface="IBM Plex Sans"/>
              </a:rPr>
              <a:t>LVM Management</a:t>
            </a:r>
          </a:p>
        </p:txBody>
      </p:sp>
      <p:sp>
        <p:nvSpPr>
          <p:cNvPr id="34" name="TextBox 34"/>
          <p:cNvSpPr txBox="1"/>
          <p:nvPr/>
        </p:nvSpPr>
        <p:spPr>
          <a:xfrm>
            <a:off x="13743063" y="1235779"/>
            <a:ext cx="3562353" cy="405765"/>
          </a:xfrm>
          <a:prstGeom prst="rect">
            <a:avLst/>
          </a:prstGeom>
        </p:spPr>
        <p:txBody>
          <a:bodyPr lIns="0" tIns="0" rIns="0" bIns="0" rtlCol="0" anchor="t">
            <a:spAutoFit/>
          </a:bodyPr>
          <a:lstStyle/>
          <a:p>
            <a:pPr algn="ctr">
              <a:lnSpc>
                <a:spcPts val="3359"/>
              </a:lnSpc>
              <a:spcBef>
                <a:spcPct val="0"/>
              </a:spcBef>
            </a:pPr>
            <a:r>
              <a:rPr lang="en-US" sz="2400">
                <a:solidFill>
                  <a:srgbClr val="01003B"/>
                </a:solidFill>
                <a:latin typeface="IBM Plex Sans"/>
                <a:ea typeface="IBM Plex Sans"/>
                <a:cs typeface="IBM Plex Sans"/>
                <a:sym typeface="IBM Plex Sans"/>
              </a:rPr>
              <a:t>Types Of Storage</a:t>
            </a:r>
          </a:p>
        </p:txBody>
      </p:sp>
      <p:grpSp>
        <p:nvGrpSpPr>
          <p:cNvPr id="35" name="Group 35"/>
          <p:cNvGrpSpPr/>
          <p:nvPr/>
        </p:nvGrpSpPr>
        <p:grpSpPr>
          <a:xfrm>
            <a:off x="12738477" y="2593969"/>
            <a:ext cx="4566939" cy="1004586"/>
            <a:chOff x="0" y="0"/>
            <a:chExt cx="6089252" cy="1339447"/>
          </a:xfrm>
        </p:grpSpPr>
        <p:sp>
          <p:nvSpPr>
            <p:cNvPr id="36" name="Freeform 36"/>
            <p:cNvSpPr/>
            <p:nvPr/>
          </p:nvSpPr>
          <p:spPr>
            <a:xfrm>
              <a:off x="0" y="0"/>
              <a:ext cx="1339447" cy="1339447"/>
            </a:xfrm>
            <a:custGeom>
              <a:avLst/>
              <a:gdLst/>
              <a:ahLst/>
              <a:cxnLst/>
              <a:rect l="l" t="t" r="r" b="b"/>
              <a:pathLst>
                <a:path w="1339447" h="1339447">
                  <a:moveTo>
                    <a:pt x="0" y="0"/>
                  </a:moveTo>
                  <a:lnTo>
                    <a:pt x="1339447" y="0"/>
                  </a:lnTo>
                  <a:lnTo>
                    <a:pt x="1339447" y="1339447"/>
                  </a:lnTo>
                  <a:lnTo>
                    <a:pt x="0" y="13394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7" name="Group 37"/>
            <p:cNvGrpSpPr/>
            <p:nvPr/>
          </p:nvGrpSpPr>
          <p:grpSpPr>
            <a:xfrm>
              <a:off x="137567" y="137567"/>
              <a:ext cx="1064313" cy="1064313"/>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id="39" name="TextBox 39"/>
              <p:cNvSpPr txBox="1"/>
              <p:nvPr/>
            </p:nvSpPr>
            <p:spPr>
              <a:xfrm>
                <a:off x="76200" y="28575"/>
                <a:ext cx="660400" cy="708025"/>
              </a:xfrm>
              <a:prstGeom prst="rect">
                <a:avLst/>
              </a:prstGeom>
            </p:spPr>
            <p:txBody>
              <a:bodyPr lIns="50800" tIns="50800" rIns="50800" bIns="50800" rtlCol="0" anchor="ctr"/>
              <a:lstStyle/>
              <a:p>
                <a:pPr algn="ctr">
                  <a:lnSpc>
                    <a:spcPts val="3639"/>
                  </a:lnSpc>
                </a:pPr>
                <a:r>
                  <a:rPr lang="en-US" sz="2599" b="1">
                    <a:solidFill>
                      <a:srgbClr val="01003B"/>
                    </a:solidFill>
                    <a:latin typeface="IBM Plex Sans Bold"/>
                    <a:ea typeface="IBM Plex Sans Bold"/>
                    <a:cs typeface="IBM Plex Sans Bold"/>
                    <a:sym typeface="IBM Plex Sans Bold"/>
                  </a:rPr>
                  <a:t>7</a:t>
                </a:r>
              </a:p>
            </p:txBody>
          </p:sp>
        </p:grpSp>
        <p:sp>
          <p:nvSpPr>
            <p:cNvPr id="40" name="TextBox 40"/>
            <p:cNvSpPr txBox="1"/>
            <p:nvPr/>
          </p:nvSpPr>
          <p:spPr>
            <a:xfrm>
              <a:off x="1339447" y="383339"/>
              <a:ext cx="4749804" cy="525145"/>
            </a:xfrm>
            <a:prstGeom prst="rect">
              <a:avLst/>
            </a:prstGeom>
          </p:spPr>
          <p:txBody>
            <a:bodyPr lIns="0" tIns="0" rIns="0" bIns="0" rtlCol="0" anchor="t">
              <a:spAutoFit/>
            </a:bodyPr>
            <a:lstStyle/>
            <a:p>
              <a:pPr algn="ctr">
                <a:lnSpc>
                  <a:spcPts val="3359"/>
                </a:lnSpc>
                <a:spcBef>
                  <a:spcPct val="0"/>
                </a:spcBef>
              </a:pPr>
              <a:r>
                <a:rPr lang="en-US" sz="2400">
                  <a:solidFill>
                    <a:srgbClr val="01003B"/>
                  </a:solidFill>
                  <a:latin typeface="IBM Plex Sans"/>
                  <a:ea typeface="IBM Plex Sans"/>
                  <a:cs typeface="IBM Plex Sans"/>
                  <a:sym typeface="IBM Plex Sans"/>
                </a:rPr>
                <a:t>Recovery and Backup</a:t>
              </a:r>
            </a:p>
          </p:txBody>
        </p:sp>
      </p:grpSp>
      <p:sp>
        <p:nvSpPr>
          <p:cNvPr id="41" name="Freeform 41"/>
          <p:cNvSpPr/>
          <p:nvPr/>
        </p:nvSpPr>
        <p:spPr>
          <a:xfrm>
            <a:off x="12738477" y="4138914"/>
            <a:ext cx="1004586" cy="1004586"/>
          </a:xfrm>
          <a:custGeom>
            <a:avLst/>
            <a:gdLst/>
            <a:ahLst/>
            <a:cxnLst/>
            <a:rect l="l" t="t" r="r" b="b"/>
            <a:pathLst>
              <a:path w="1004586" h="1004586">
                <a:moveTo>
                  <a:pt x="0" y="0"/>
                </a:moveTo>
                <a:lnTo>
                  <a:pt x="1004586" y="0"/>
                </a:lnTo>
                <a:lnTo>
                  <a:pt x="1004586" y="1004586"/>
                </a:lnTo>
                <a:lnTo>
                  <a:pt x="0" y="10045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2" name="Group 42"/>
          <p:cNvGrpSpPr/>
          <p:nvPr/>
        </p:nvGrpSpPr>
        <p:grpSpPr>
          <a:xfrm>
            <a:off x="12841653" y="4242090"/>
            <a:ext cx="798234" cy="798234"/>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id="44" name="TextBox 44"/>
            <p:cNvSpPr txBox="1"/>
            <p:nvPr/>
          </p:nvSpPr>
          <p:spPr>
            <a:xfrm>
              <a:off x="76200" y="28575"/>
              <a:ext cx="660400" cy="708025"/>
            </a:xfrm>
            <a:prstGeom prst="rect">
              <a:avLst/>
            </a:prstGeom>
          </p:spPr>
          <p:txBody>
            <a:bodyPr lIns="50800" tIns="50800" rIns="50800" bIns="50800" rtlCol="0" anchor="ctr"/>
            <a:lstStyle/>
            <a:p>
              <a:pPr algn="ctr">
                <a:lnSpc>
                  <a:spcPts val="3639"/>
                </a:lnSpc>
              </a:pPr>
              <a:r>
                <a:rPr lang="en-US" sz="2599" b="1">
                  <a:solidFill>
                    <a:srgbClr val="01003B"/>
                  </a:solidFill>
                  <a:latin typeface="IBM Plex Sans Bold"/>
                  <a:ea typeface="IBM Plex Sans Bold"/>
                  <a:cs typeface="IBM Plex Sans Bold"/>
                  <a:sym typeface="IBM Plex Sans Bold"/>
                </a:rPr>
                <a:t>8</a:t>
              </a:r>
            </a:p>
          </p:txBody>
        </p:sp>
      </p:grpSp>
      <p:sp>
        <p:nvSpPr>
          <p:cNvPr id="45" name="TextBox 45"/>
          <p:cNvSpPr txBox="1"/>
          <p:nvPr/>
        </p:nvSpPr>
        <p:spPr>
          <a:xfrm>
            <a:off x="13743063" y="4414512"/>
            <a:ext cx="3562353" cy="405765"/>
          </a:xfrm>
          <a:prstGeom prst="rect">
            <a:avLst/>
          </a:prstGeom>
        </p:spPr>
        <p:txBody>
          <a:bodyPr lIns="0" tIns="0" rIns="0" bIns="0" rtlCol="0" anchor="t">
            <a:spAutoFit/>
          </a:bodyPr>
          <a:lstStyle/>
          <a:p>
            <a:pPr algn="ctr">
              <a:lnSpc>
                <a:spcPts val="3359"/>
              </a:lnSpc>
              <a:spcBef>
                <a:spcPct val="0"/>
              </a:spcBef>
            </a:pPr>
            <a:r>
              <a:rPr lang="en-US" sz="2400">
                <a:solidFill>
                  <a:srgbClr val="01003B"/>
                </a:solidFill>
                <a:latin typeface="IBM Plex Sans"/>
                <a:ea typeface="IBM Plex Sans"/>
                <a:cs typeface="IBM Plex Sans"/>
                <a:sym typeface="IBM Plex Sans"/>
              </a:rPr>
              <a:t>Conclusion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4AAD">
                <a:alpha val="100000"/>
              </a:srgbClr>
            </a:gs>
            <a:gs pos="100000">
              <a:srgbClr val="CB6CE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2753342" y="5143500"/>
            <a:ext cx="6637246" cy="6082131"/>
          </a:xfrm>
          <a:custGeom>
            <a:avLst/>
            <a:gdLst/>
            <a:ahLst/>
            <a:cxnLst/>
            <a:rect l="l" t="t" r="r" b="b"/>
            <a:pathLst>
              <a:path w="6637246" h="6082131">
                <a:moveTo>
                  <a:pt x="0" y="0"/>
                </a:moveTo>
                <a:lnTo>
                  <a:pt x="6637246" y="0"/>
                </a:lnTo>
                <a:lnTo>
                  <a:pt x="6637246" y="6082131"/>
                </a:lnTo>
                <a:lnTo>
                  <a:pt x="0" y="6082131"/>
                </a:lnTo>
                <a:lnTo>
                  <a:pt x="0" y="0"/>
                </a:lnTo>
                <a:close/>
              </a:path>
            </a:pathLst>
          </a:custGeom>
          <a:blipFill>
            <a:blip r:embed="rId2">
              <a:alphaModFix amt="25000"/>
              <a:extLst>
                <a:ext uri="{96DAC541-7B7A-43D3-8B79-37D633B846F1}">
                  <asvg:svgBlip xmlns:asvg="http://schemas.microsoft.com/office/drawing/2016/SVG/main" r:embed="rId3"/>
                </a:ext>
              </a:extLst>
            </a:blip>
            <a:stretch>
              <a:fillRect/>
            </a:stretch>
          </a:blipFill>
        </p:spPr>
      </p:sp>
      <p:sp>
        <p:nvSpPr>
          <p:cNvPr id="3" name="Freeform 3"/>
          <p:cNvSpPr/>
          <p:nvPr/>
        </p:nvSpPr>
        <p:spPr>
          <a:xfrm rot="1718841">
            <a:off x="-8438163" y="-5561682"/>
            <a:ext cx="13066621" cy="9788087"/>
          </a:xfrm>
          <a:custGeom>
            <a:avLst/>
            <a:gdLst/>
            <a:ahLst/>
            <a:cxnLst/>
            <a:rect l="l" t="t" r="r" b="b"/>
            <a:pathLst>
              <a:path w="13066621" h="9788087">
                <a:moveTo>
                  <a:pt x="0" y="0"/>
                </a:moveTo>
                <a:lnTo>
                  <a:pt x="13066621" y="0"/>
                </a:lnTo>
                <a:lnTo>
                  <a:pt x="13066621" y="9788087"/>
                </a:lnTo>
                <a:lnTo>
                  <a:pt x="0" y="97880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6855466" y="558610"/>
            <a:ext cx="7789956" cy="1337841"/>
          </a:xfrm>
          <a:prstGeom prst="rect">
            <a:avLst/>
          </a:prstGeom>
        </p:spPr>
        <p:txBody>
          <a:bodyPr lIns="0" tIns="0" rIns="0" bIns="0" rtlCol="0" anchor="t">
            <a:spAutoFit/>
          </a:bodyPr>
          <a:lstStyle/>
          <a:p>
            <a:pPr algn="ctr">
              <a:lnSpc>
                <a:spcPts val="10944"/>
              </a:lnSpc>
            </a:pPr>
            <a:r>
              <a:rPr lang="en-US" sz="7817" b="1">
                <a:solidFill>
                  <a:srgbClr val="000000"/>
                </a:solidFill>
                <a:latin typeface="Canva Sans Bold"/>
                <a:ea typeface="Canva Sans Bold"/>
                <a:cs typeface="Canva Sans Bold"/>
                <a:sym typeface="Canva Sans Bold"/>
              </a:rPr>
              <a:t>INTRODUCTION</a:t>
            </a:r>
          </a:p>
        </p:txBody>
      </p:sp>
      <p:sp>
        <p:nvSpPr>
          <p:cNvPr id="5" name="TextBox 5"/>
          <p:cNvSpPr txBox="1"/>
          <p:nvPr/>
        </p:nvSpPr>
        <p:spPr>
          <a:xfrm>
            <a:off x="1028700" y="4523874"/>
            <a:ext cx="16527066" cy="5536786"/>
          </a:xfrm>
          <a:prstGeom prst="rect">
            <a:avLst/>
          </a:prstGeom>
        </p:spPr>
        <p:txBody>
          <a:bodyPr lIns="0" tIns="0" rIns="0" bIns="0" rtlCol="0" anchor="t">
            <a:spAutoFit/>
          </a:bodyPr>
          <a:lstStyle/>
          <a:p>
            <a:pPr algn="just">
              <a:lnSpc>
                <a:spcPts val="4047"/>
              </a:lnSpc>
              <a:spcBef>
                <a:spcPct val="0"/>
              </a:spcBef>
            </a:pPr>
            <a:r>
              <a:rPr lang="en-US" sz="2891" b="1">
                <a:solidFill>
                  <a:srgbClr val="000000"/>
                </a:solidFill>
                <a:latin typeface="IBM Plex Sans Bold"/>
                <a:ea typeface="IBM Plex Sans Bold"/>
                <a:cs typeface="IBM Plex Sans Bold"/>
                <a:sym typeface="IBM Plex Sans Bold"/>
              </a:rPr>
              <a:t>Objective: </a:t>
            </a:r>
            <a:r>
              <a:rPr lang="en-US" sz="2891">
                <a:solidFill>
                  <a:srgbClr val="000000"/>
                </a:solidFill>
                <a:latin typeface="IBM Plex Sans"/>
                <a:ea typeface="IBM Plex Sans"/>
                <a:cs typeface="IBM Plex Sans"/>
                <a:sym typeface="IBM Plex Sans"/>
              </a:rPr>
              <a:t>The objective of this project is to demonstrate proficiency in managing and administering storage in a Linux environment using CentOS."</a:t>
            </a:r>
          </a:p>
          <a:p>
            <a:pPr algn="just">
              <a:lnSpc>
                <a:spcPts val="4047"/>
              </a:lnSpc>
              <a:spcBef>
                <a:spcPct val="0"/>
              </a:spcBef>
            </a:pPr>
            <a:endParaRPr lang="en-US" sz="2891">
              <a:solidFill>
                <a:srgbClr val="000000"/>
              </a:solidFill>
              <a:latin typeface="IBM Plex Sans"/>
              <a:ea typeface="IBM Plex Sans"/>
              <a:cs typeface="IBM Plex Sans"/>
              <a:sym typeface="IBM Plex Sans"/>
            </a:endParaRPr>
          </a:p>
          <a:p>
            <a:pPr algn="just">
              <a:lnSpc>
                <a:spcPts val="4047"/>
              </a:lnSpc>
              <a:spcBef>
                <a:spcPct val="0"/>
              </a:spcBef>
            </a:pPr>
            <a:r>
              <a:rPr lang="en-US" sz="2891" b="1">
                <a:solidFill>
                  <a:srgbClr val="000000"/>
                </a:solidFill>
                <a:latin typeface="IBM Plex Sans Bold"/>
                <a:ea typeface="IBM Plex Sans Bold"/>
                <a:cs typeface="IBM Plex Sans Bold"/>
                <a:sym typeface="IBM Plex Sans Bold"/>
              </a:rPr>
              <a:t>Scope:</a:t>
            </a:r>
            <a:r>
              <a:rPr lang="en-US" sz="2891">
                <a:solidFill>
                  <a:srgbClr val="000000"/>
                </a:solidFill>
                <a:latin typeface="IBM Plex Sans"/>
                <a:ea typeface="IBM Plex Sans"/>
                <a:cs typeface="IBM Plex Sans"/>
                <a:sym typeface="IBM Plex Sans"/>
              </a:rPr>
              <a:t> The scope includes a variety of tasks and responsibilities such as:</a:t>
            </a:r>
          </a:p>
          <a:p>
            <a:pPr algn="just">
              <a:lnSpc>
                <a:spcPts val="4047"/>
              </a:lnSpc>
              <a:spcBef>
                <a:spcPct val="0"/>
              </a:spcBef>
            </a:pPr>
            <a:endParaRPr lang="en-US" sz="2891">
              <a:solidFill>
                <a:srgbClr val="000000"/>
              </a:solidFill>
              <a:latin typeface="IBM Plex Sans"/>
              <a:ea typeface="IBM Plex Sans"/>
              <a:cs typeface="IBM Plex Sans"/>
              <a:sym typeface="IBM Plex Sans"/>
            </a:endParaRPr>
          </a:p>
          <a:p>
            <a:pPr marL="624229" lvl="1" indent="-312114" algn="just">
              <a:lnSpc>
                <a:spcPts val="4047"/>
              </a:lnSpc>
              <a:spcBef>
                <a:spcPct val="0"/>
              </a:spcBef>
              <a:buAutoNum type="arabicPeriod"/>
            </a:pPr>
            <a:r>
              <a:rPr lang="en-US" sz="2891">
                <a:solidFill>
                  <a:srgbClr val="000000"/>
                </a:solidFill>
                <a:latin typeface="IBM Plex Sans"/>
                <a:ea typeface="IBM Plex Sans"/>
                <a:cs typeface="IBM Plex Sans"/>
                <a:sym typeface="IBM Plex Sans"/>
              </a:rPr>
              <a:t> Disk and File System Management.</a:t>
            </a:r>
          </a:p>
          <a:p>
            <a:pPr marL="624229" lvl="1" indent="-312114" algn="just">
              <a:lnSpc>
                <a:spcPts val="4047"/>
              </a:lnSpc>
              <a:spcBef>
                <a:spcPct val="0"/>
              </a:spcBef>
              <a:buAutoNum type="arabicPeriod"/>
            </a:pPr>
            <a:r>
              <a:rPr lang="en-US" sz="2891">
                <a:solidFill>
                  <a:srgbClr val="000000"/>
                </a:solidFill>
                <a:latin typeface="IBM Plex Sans"/>
                <a:ea typeface="IBM Plex Sans"/>
                <a:cs typeface="IBM Plex Sans"/>
                <a:sym typeface="IBM Plex Sans"/>
              </a:rPr>
              <a:t>  Logical Volume Management (LVM).</a:t>
            </a:r>
          </a:p>
          <a:p>
            <a:pPr marL="624229" lvl="1" indent="-312114" algn="just">
              <a:lnSpc>
                <a:spcPts val="4047"/>
              </a:lnSpc>
              <a:spcBef>
                <a:spcPct val="0"/>
              </a:spcBef>
              <a:buAutoNum type="arabicPeriod"/>
            </a:pPr>
            <a:r>
              <a:rPr lang="en-US" sz="2891">
                <a:solidFill>
                  <a:srgbClr val="000000"/>
                </a:solidFill>
                <a:latin typeface="IBM Plex Sans"/>
                <a:ea typeface="IBM Plex Sans"/>
                <a:cs typeface="IBM Plex Sans"/>
                <a:sym typeface="IBM Plex Sans"/>
              </a:rPr>
              <a:t>  RAID Configuration and Management.</a:t>
            </a:r>
          </a:p>
          <a:p>
            <a:pPr marL="624229" lvl="1" indent="-312114" algn="just">
              <a:lnSpc>
                <a:spcPts val="4047"/>
              </a:lnSpc>
              <a:spcBef>
                <a:spcPct val="0"/>
              </a:spcBef>
              <a:buAutoNum type="arabicPeriod"/>
            </a:pPr>
            <a:r>
              <a:rPr lang="en-US" sz="2891">
                <a:solidFill>
                  <a:srgbClr val="000000"/>
                </a:solidFill>
                <a:latin typeface="IBM Plex Sans"/>
                <a:ea typeface="IBM Plex Sans"/>
                <a:cs typeface="IBM Plex Sans"/>
                <a:sym typeface="IBM Plex Sans"/>
              </a:rPr>
              <a:t> Types of storage (SAN, DAS, NAS).</a:t>
            </a:r>
          </a:p>
          <a:p>
            <a:pPr marL="624229" lvl="1" indent="-312114" algn="just">
              <a:lnSpc>
                <a:spcPts val="4047"/>
              </a:lnSpc>
              <a:spcBef>
                <a:spcPct val="0"/>
              </a:spcBef>
              <a:buAutoNum type="arabicPeriod"/>
            </a:pPr>
            <a:r>
              <a:rPr lang="en-US" sz="2891">
                <a:solidFill>
                  <a:srgbClr val="000000"/>
                </a:solidFill>
                <a:latin typeface="IBM Plex Sans"/>
                <a:ea typeface="IBM Plex Sans"/>
                <a:cs typeface="IBM Plex Sans"/>
                <a:sym typeface="IBM Plex Sans"/>
              </a:rPr>
              <a:t> Backup and Recovery.</a:t>
            </a:r>
          </a:p>
          <a:p>
            <a:pPr algn="just">
              <a:lnSpc>
                <a:spcPts val="4047"/>
              </a:lnSpc>
              <a:spcBef>
                <a:spcPct val="0"/>
              </a:spcBef>
            </a:pPr>
            <a:endParaRPr lang="en-US" sz="2891">
              <a:solidFill>
                <a:srgbClr val="000000"/>
              </a:solidFill>
              <a:latin typeface="IBM Plex Sans"/>
              <a:ea typeface="IBM Plex Sans"/>
              <a:cs typeface="IBM Plex Sans"/>
              <a:sym typeface="IBM Plex Sans"/>
            </a:endParaRPr>
          </a:p>
        </p:txBody>
      </p:sp>
      <p:sp>
        <p:nvSpPr>
          <p:cNvPr id="6" name="TextBox 6"/>
          <p:cNvSpPr txBox="1"/>
          <p:nvPr/>
        </p:nvSpPr>
        <p:spPr>
          <a:xfrm>
            <a:off x="1028700" y="2463197"/>
            <a:ext cx="16763311" cy="1498186"/>
          </a:xfrm>
          <a:prstGeom prst="rect">
            <a:avLst/>
          </a:prstGeom>
        </p:spPr>
        <p:txBody>
          <a:bodyPr lIns="0" tIns="0" rIns="0" bIns="0" rtlCol="0" anchor="t">
            <a:spAutoFit/>
          </a:bodyPr>
          <a:lstStyle/>
          <a:p>
            <a:pPr algn="just">
              <a:lnSpc>
                <a:spcPts val="4047"/>
              </a:lnSpc>
            </a:pPr>
            <a:r>
              <a:rPr lang="en-US" sz="2891" b="1">
                <a:solidFill>
                  <a:srgbClr val="000000"/>
                </a:solidFill>
                <a:latin typeface="IBM Plex Sans Bold"/>
                <a:ea typeface="IBM Plex Sans Bold"/>
                <a:cs typeface="IBM Plex Sans Bold"/>
                <a:sym typeface="IBM Plex Sans Bold"/>
              </a:rPr>
              <a:t>WHAT IS LINUX?</a:t>
            </a:r>
          </a:p>
          <a:p>
            <a:pPr algn="just">
              <a:lnSpc>
                <a:spcPts val="4047"/>
              </a:lnSpc>
            </a:pPr>
            <a:endParaRPr lang="en-US" sz="2891" b="1">
              <a:solidFill>
                <a:srgbClr val="000000"/>
              </a:solidFill>
              <a:latin typeface="IBM Plex Sans Bold"/>
              <a:ea typeface="IBM Plex Sans Bold"/>
              <a:cs typeface="IBM Plex Sans Bold"/>
              <a:sym typeface="IBM Plex Sans Bold"/>
            </a:endParaRPr>
          </a:p>
          <a:p>
            <a:pPr marL="624229" lvl="1" indent="-312114" algn="just">
              <a:lnSpc>
                <a:spcPts val="4047"/>
              </a:lnSpc>
              <a:spcBef>
                <a:spcPct val="0"/>
              </a:spcBef>
              <a:buAutoNum type="arabicPeriod"/>
            </a:pPr>
            <a:r>
              <a:rPr lang="en-US" sz="2891">
                <a:solidFill>
                  <a:srgbClr val="000000"/>
                </a:solidFill>
                <a:latin typeface="IBM Plex Sans"/>
                <a:ea typeface="IBM Plex Sans"/>
                <a:cs typeface="IBM Plex Sans"/>
                <a:sym typeface="IBM Plex Sans"/>
              </a:rPr>
              <a:t>Open Source   2. Kernel-Based   3. Multiuser and Multitasking   4. Security   5.Community Support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CDFFD8">
                <a:alpha val="100000"/>
              </a:srgbClr>
            </a:gs>
            <a:gs pos="100000">
              <a:srgbClr val="94B9FF">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1028700" y="751779"/>
            <a:ext cx="10043478" cy="1030003"/>
          </a:xfrm>
          <a:prstGeom prst="rect">
            <a:avLst/>
          </a:prstGeom>
        </p:spPr>
        <p:txBody>
          <a:bodyPr lIns="0" tIns="0" rIns="0" bIns="0" rtlCol="0" anchor="t">
            <a:spAutoFit/>
          </a:bodyPr>
          <a:lstStyle/>
          <a:p>
            <a:pPr algn="ctr">
              <a:lnSpc>
                <a:spcPts val="8433"/>
              </a:lnSpc>
            </a:pPr>
            <a:r>
              <a:rPr lang="en-US" sz="6024" b="1">
                <a:solidFill>
                  <a:srgbClr val="000000"/>
                </a:solidFill>
                <a:latin typeface="Canva Sans Bold"/>
                <a:ea typeface="Canva Sans Bold"/>
                <a:cs typeface="Canva Sans Bold"/>
                <a:sym typeface="Canva Sans Bold"/>
              </a:rPr>
              <a:t>SYSTEM REQUIREMENTS</a:t>
            </a:r>
          </a:p>
        </p:txBody>
      </p:sp>
      <p:sp>
        <p:nvSpPr>
          <p:cNvPr id="3" name="Freeform 3"/>
          <p:cNvSpPr/>
          <p:nvPr/>
        </p:nvSpPr>
        <p:spPr>
          <a:xfrm rot="5400000">
            <a:off x="14875803" y="168310"/>
            <a:ext cx="2974657" cy="3226945"/>
          </a:xfrm>
          <a:custGeom>
            <a:avLst/>
            <a:gdLst/>
            <a:ahLst/>
            <a:cxnLst/>
            <a:rect l="l" t="t" r="r" b="b"/>
            <a:pathLst>
              <a:path w="2974657" h="3226945">
                <a:moveTo>
                  <a:pt x="0" y="0"/>
                </a:moveTo>
                <a:lnTo>
                  <a:pt x="2974657" y="0"/>
                </a:lnTo>
                <a:lnTo>
                  <a:pt x="2974657" y="3226945"/>
                </a:lnTo>
                <a:lnTo>
                  <a:pt x="0" y="32269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5400000" flipH="1" flipV="1">
            <a:off x="564271" y="6786844"/>
            <a:ext cx="3102231" cy="3365340"/>
          </a:xfrm>
          <a:custGeom>
            <a:avLst/>
            <a:gdLst/>
            <a:ahLst/>
            <a:cxnLst/>
            <a:rect l="l" t="t" r="r" b="b"/>
            <a:pathLst>
              <a:path w="3102231" h="3365340">
                <a:moveTo>
                  <a:pt x="3102232" y="3365340"/>
                </a:moveTo>
                <a:lnTo>
                  <a:pt x="0" y="3365340"/>
                </a:lnTo>
                <a:lnTo>
                  <a:pt x="0" y="0"/>
                </a:lnTo>
                <a:lnTo>
                  <a:pt x="3102232" y="0"/>
                </a:lnTo>
                <a:lnTo>
                  <a:pt x="3102232" y="336534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2115387" y="2348362"/>
            <a:ext cx="7053625" cy="6862821"/>
          </a:xfrm>
          <a:prstGeom prst="rect">
            <a:avLst/>
          </a:prstGeom>
        </p:spPr>
        <p:txBody>
          <a:bodyPr lIns="0" tIns="0" rIns="0" bIns="0" rtlCol="0" anchor="t">
            <a:spAutoFit/>
          </a:bodyPr>
          <a:lstStyle/>
          <a:p>
            <a:pPr algn="just">
              <a:lnSpc>
                <a:spcPts val="2884"/>
              </a:lnSpc>
              <a:spcBef>
                <a:spcPct val="0"/>
              </a:spcBef>
            </a:pPr>
            <a:r>
              <a:rPr lang="en-US" sz="2060" b="1">
                <a:solidFill>
                  <a:srgbClr val="000000"/>
                </a:solidFill>
                <a:latin typeface="IBM Plex Sans Bold"/>
                <a:ea typeface="IBM Plex Sans Bold"/>
                <a:cs typeface="IBM Plex Sans Bold"/>
                <a:sym typeface="IBM Plex Sans Bold"/>
              </a:rPr>
              <a:t>Hardware Requirements</a:t>
            </a:r>
          </a:p>
          <a:p>
            <a:pPr algn="just">
              <a:lnSpc>
                <a:spcPts val="2884"/>
              </a:lnSpc>
            </a:pPr>
            <a:endParaRPr lang="en-US" sz="2060" b="1">
              <a:solidFill>
                <a:srgbClr val="000000"/>
              </a:solidFill>
              <a:latin typeface="IBM Plex Sans Bold"/>
              <a:ea typeface="IBM Plex Sans Bold"/>
              <a:cs typeface="IBM Plex Sans Bold"/>
              <a:sym typeface="IBM Plex Sans Bold"/>
            </a:endParaRPr>
          </a:p>
          <a:p>
            <a:pPr marL="444793" lvl="1" indent="-222397" algn="just">
              <a:lnSpc>
                <a:spcPts val="2884"/>
              </a:lnSpc>
              <a:buFont typeface="Arial"/>
              <a:buChar char="•"/>
            </a:pPr>
            <a:r>
              <a:rPr lang="en-US" sz="2060">
                <a:solidFill>
                  <a:srgbClr val="000000"/>
                </a:solidFill>
                <a:latin typeface="IBM Plex Sans"/>
                <a:ea typeface="IBM Plex Sans"/>
                <a:cs typeface="IBM Plex Sans"/>
                <a:sym typeface="IBM Plex Sans"/>
              </a:rPr>
              <a:t>Processor: Multi-core processor (e.g., Intel Core i3 or above)</a:t>
            </a:r>
          </a:p>
          <a:p>
            <a:pPr algn="just">
              <a:lnSpc>
                <a:spcPts val="2884"/>
              </a:lnSpc>
            </a:pPr>
            <a:endParaRPr lang="en-US" sz="2060">
              <a:solidFill>
                <a:srgbClr val="000000"/>
              </a:solidFill>
              <a:latin typeface="IBM Plex Sans"/>
              <a:ea typeface="IBM Plex Sans"/>
              <a:cs typeface="IBM Plex Sans"/>
              <a:sym typeface="IBM Plex Sans"/>
            </a:endParaRPr>
          </a:p>
          <a:p>
            <a:pPr marL="444793" lvl="1" indent="-222397" algn="just">
              <a:lnSpc>
                <a:spcPts val="2884"/>
              </a:lnSpc>
              <a:buFont typeface="Arial"/>
              <a:buChar char="•"/>
            </a:pPr>
            <a:r>
              <a:rPr lang="en-US" sz="2060">
                <a:solidFill>
                  <a:srgbClr val="000000"/>
                </a:solidFill>
                <a:latin typeface="IBM Plex Sans"/>
                <a:ea typeface="IBM Plex Sans"/>
                <a:cs typeface="IBM Plex Sans"/>
                <a:sym typeface="IBM Plex Sans"/>
              </a:rPr>
              <a:t>RAM: Minimum 4 GB (8 GB or more recommended for better performance)</a:t>
            </a:r>
          </a:p>
          <a:p>
            <a:pPr algn="just">
              <a:lnSpc>
                <a:spcPts val="2884"/>
              </a:lnSpc>
            </a:pPr>
            <a:endParaRPr lang="en-US" sz="2060">
              <a:solidFill>
                <a:srgbClr val="000000"/>
              </a:solidFill>
              <a:latin typeface="IBM Plex Sans"/>
              <a:ea typeface="IBM Plex Sans"/>
              <a:cs typeface="IBM Plex Sans"/>
              <a:sym typeface="IBM Plex Sans"/>
            </a:endParaRPr>
          </a:p>
          <a:p>
            <a:pPr marL="444793" lvl="1" indent="-222397" algn="just">
              <a:lnSpc>
                <a:spcPts val="2884"/>
              </a:lnSpc>
              <a:buFont typeface="Arial"/>
              <a:buChar char="•"/>
            </a:pPr>
            <a:r>
              <a:rPr lang="en-US" sz="2060">
                <a:solidFill>
                  <a:srgbClr val="000000"/>
                </a:solidFill>
                <a:latin typeface="IBM Plex Sans"/>
                <a:ea typeface="IBM Plex Sans"/>
                <a:cs typeface="IBM Plex Sans"/>
                <a:sym typeface="IBM Plex Sans"/>
              </a:rPr>
              <a:t>Disk Space: Minimum 20 GB for the operating system and project-related files.</a:t>
            </a:r>
          </a:p>
          <a:p>
            <a:pPr marL="444793" lvl="1" indent="-222397" algn="just">
              <a:lnSpc>
                <a:spcPts val="2884"/>
              </a:lnSpc>
              <a:buFont typeface="Arial"/>
              <a:buChar char="•"/>
            </a:pPr>
            <a:r>
              <a:rPr lang="en-US" sz="2060">
                <a:solidFill>
                  <a:srgbClr val="000000"/>
                </a:solidFill>
                <a:latin typeface="IBM Plex Sans"/>
                <a:ea typeface="IBM Plex Sans"/>
                <a:cs typeface="IBM Plex Sans"/>
                <a:sym typeface="IBM Plex Sans"/>
              </a:rPr>
              <a:t>Additional disk(s) for practicing storage management (e.g., 10 GB or more for partitioning and LVM tasks).</a:t>
            </a:r>
          </a:p>
          <a:p>
            <a:pPr algn="just">
              <a:lnSpc>
                <a:spcPts val="2884"/>
              </a:lnSpc>
            </a:pPr>
            <a:endParaRPr lang="en-US" sz="2060">
              <a:solidFill>
                <a:srgbClr val="000000"/>
              </a:solidFill>
              <a:latin typeface="IBM Plex Sans"/>
              <a:ea typeface="IBM Plex Sans"/>
              <a:cs typeface="IBM Plex Sans"/>
              <a:sym typeface="IBM Plex Sans"/>
            </a:endParaRPr>
          </a:p>
          <a:p>
            <a:pPr marL="444793" lvl="1" indent="-222397" algn="just">
              <a:lnSpc>
                <a:spcPts val="2884"/>
              </a:lnSpc>
              <a:buFont typeface="Arial"/>
              <a:buChar char="•"/>
            </a:pPr>
            <a:r>
              <a:rPr lang="en-US" sz="2060">
                <a:solidFill>
                  <a:srgbClr val="000000"/>
                </a:solidFill>
                <a:latin typeface="IBM Plex Sans"/>
                <a:ea typeface="IBM Plex Sans"/>
                <a:cs typeface="IBM Plex Sans"/>
                <a:sym typeface="IBM Plex Sans"/>
              </a:rPr>
              <a:t>Network Connectivity: Internet connection for downloading necessary packages and updates.</a:t>
            </a:r>
          </a:p>
          <a:p>
            <a:pPr algn="just">
              <a:lnSpc>
                <a:spcPts val="2884"/>
              </a:lnSpc>
            </a:pPr>
            <a:endParaRPr lang="en-US" sz="2060">
              <a:solidFill>
                <a:srgbClr val="000000"/>
              </a:solidFill>
              <a:latin typeface="IBM Plex Sans"/>
              <a:ea typeface="IBM Plex Sans"/>
              <a:cs typeface="IBM Plex Sans"/>
              <a:sym typeface="IBM Plex Sans"/>
            </a:endParaRPr>
          </a:p>
          <a:p>
            <a:pPr marL="444793" lvl="1" indent="-222397" algn="just">
              <a:lnSpc>
                <a:spcPts val="2884"/>
              </a:lnSpc>
              <a:buFont typeface="Arial"/>
              <a:buChar char="•"/>
            </a:pPr>
            <a:r>
              <a:rPr lang="en-US" sz="2060">
                <a:solidFill>
                  <a:srgbClr val="000000"/>
                </a:solidFill>
                <a:latin typeface="IBM Plex Sans"/>
                <a:ea typeface="IBM Plex Sans"/>
                <a:cs typeface="IBM Plex Sans"/>
                <a:sym typeface="IBM Plex Sans"/>
              </a:rPr>
              <a:t>Physical or Virtual Environment: A physical machine or virtual machine (VM) setup using software like VMware, VirtualBox, or a cloud-based environment like AWS EC2.</a:t>
            </a:r>
          </a:p>
        </p:txBody>
      </p:sp>
      <p:sp>
        <p:nvSpPr>
          <p:cNvPr id="6" name="TextBox 6"/>
          <p:cNvSpPr txBox="1"/>
          <p:nvPr/>
        </p:nvSpPr>
        <p:spPr>
          <a:xfrm>
            <a:off x="9904012" y="2348362"/>
            <a:ext cx="7053625" cy="7586721"/>
          </a:xfrm>
          <a:prstGeom prst="rect">
            <a:avLst/>
          </a:prstGeom>
        </p:spPr>
        <p:txBody>
          <a:bodyPr lIns="0" tIns="0" rIns="0" bIns="0" rtlCol="0" anchor="t">
            <a:spAutoFit/>
          </a:bodyPr>
          <a:lstStyle/>
          <a:p>
            <a:pPr algn="just">
              <a:lnSpc>
                <a:spcPts val="2884"/>
              </a:lnSpc>
              <a:spcBef>
                <a:spcPct val="0"/>
              </a:spcBef>
            </a:pPr>
            <a:r>
              <a:rPr lang="en-US" sz="2060" b="1">
                <a:solidFill>
                  <a:srgbClr val="000000"/>
                </a:solidFill>
                <a:latin typeface="IBM Plex Sans Bold"/>
                <a:ea typeface="IBM Plex Sans Bold"/>
                <a:cs typeface="IBM Plex Sans Bold"/>
                <a:sym typeface="IBM Plex Sans Bold"/>
              </a:rPr>
              <a:t>Software Requirements</a:t>
            </a:r>
          </a:p>
          <a:p>
            <a:pPr algn="just">
              <a:lnSpc>
                <a:spcPts val="2884"/>
              </a:lnSpc>
              <a:spcBef>
                <a:spcPct val="0"/>
              </a:spcBef>
            </a:pPr>
            <a:endParaRPr lang="en-US" sz="2060" b="1">
              <a:solidFill>
                <a:srgbClr val="000000"/>
              </a:solidFill>
              <a:latin typeface="IBM Plex Sans Bold"/>
              <a:ea typeface="IBM Plex Sans Bold"/>
              <a:cs typeface="IBM Plex Sans Bold"/>
              <a:sym typeface="IBM Plex Sans Bold"/>
            </a:endParaRPr>
          </a:p>
          <a:p>
            <a:pPr marL="444793" lvl="1" indent="-222397" algn="just">
              <a:lnSpc>
                <a:spcPts val="2884"/>
              </a:lnSpc>
              <a:spcBef>
                <a:spcPct val="0"/>
              </a:spcBef>
              <a:buFont typeface="Arial"/>
              <a:buChar char="•"/>
            </a:pPr>
            <a:r>
              <a:rPr lang="en-US" sz="2060">
                <a:solidFill>
                  <a:srgbClr val="000000"/>
                </a:solidFill>
                <a:latin typeface="IBM Plex Sans"/>
                <a:ea typeface="IBM Plex Sans"/>
                <a:cs typeface="IBM Plex Sans"/>
                <a:sym typeface="IBM Plex Sans"/>
              </a:rPr>
              <a:t>Operating System:</a:t>
            </a:r>
          </a:p>
          <a:p>
            <a:pPr marL="889587" lvl="2" indent="-296529" algn="just">
              <a:lnSpc>
                <a:spcPts val="2884"/>
              </a:lnSpc>
              <a:spcBef>
                <a:spcPct val="0"/>
              </a:spcBef>
              <a:buFont typeface="Arial"/>
              <a:buChar char="⚬"/>
            </a:pPr>
            <a:r>
              <a:rPr lang="en-US" sz="2060">
                <a:solidFill>
                  <a:srgbClr val="000000"/>
                </a:solidFill>
                <a:latin typeface="IBM Plex Sans"/>
                <a:ea typeface="IBM Plex Sans"/>
                <a:cs typeface="IBM Plex Sans"/>
                <a:sym typeface="IBM Plex Sans"/>
              </a:rPr>
              <a:t>CentOS 7 or CentOS 8 (other RHEL-based distributions can also be used).</a:t>
            </a:r>
          </a:p>
          <a:p>
            <a:pPr marL="444793" lvl="1" indent="-222397" algn="just">
              <a:lnSpc>
                <a:spcPts val="2884"/>
              </a:lnSpc>
              <a:spcBef>
                <a:spcPct val="0"/>
              </a:spcBef>
              <a:buFont typeface="Arial"/>
              <a:buChar char="•"/>
            </a:pPr>
            <a:r>
              <a:rPr lang="en-US" sz="2060">
                <a:solidFill>
                  <a:srgbClr val="000000"/>
                </a:solidFill>
                <a:latin typeface="IBM Plex Sans"/>
                <a:ea typeface="IBM Plex Sans"/>
                <a:cs typeface="IBM Plex Sans"/>
                <a:sym typeface="IBM Plex Sans"/>
              </a:rPr>
              <a:t>Packages and Tools:</a:t>
            </a:r>
          </a:p>
          <a:p>
            <a:pPr marL="889587" lvl="2" indent="-296529" algn="just">
              <a:lnSpc>
                <a:spcPts val="2884"/>
              </a:lnSpc>
              <a:spcBef>
                <a:spcPct val="0"/>
              </a:spcBef>
              <a:buFont typeface="Arial"/>
              <a:buChar char="⚬"/>
            </a:pPr>
            <a:r>
              <a:rPr lang="en-US" sz="2060">
                <a:solidFill>
                  <a:srgbClr val="000000"/>
                </a:solidFill>
                <a:latin typeface="IBM Plex Sans"/>
                <a:ea typeface="IBM Plex Sans"/>
                <a:cs typeface="IBM Plex Sans"/>
                <a:sym typeface="IBM Plex Sans"/>
              </a:rPr>
              <a:t>lvm2: For Logical Volume Management (LVM) tasks.</a:t>
            </a:r>
          </a:p>
          <a:p>
            <a:pPr marL="889587" lvl="2" indent="-296529" algn="just">
              <a:lnSpc>
                <a:spcPts val="2884"/>
              </a:lnSpc>
              <a:spcBef>
                <a:spcPct val="0"/>
              </a:spcBef>
              <a:buFont typeface="Arial"/>
              <a:buChar char="⚬"/>
            </a:pPr>
            <a:r>
              <a:rPr lang="en-US" sz="2060">
                <a:solidFill>
                  <a:srgbClr val="000000"/>
                </a:solidFill>
                <a:latin typeface="IBM Plex Sans"/>
                <a:ea typeface="IBM Plex Sans"/>
                <a:cs typeface="IBM Plex Sans"/>
                <a:sym typeface="IBM Plex Sans"/>
              </a:rPr>
              <a:t>xfsprogs and e2fsprogs: For creating and managing xfs and ext4 file systems.</a:t>
            </a:r>
          </a:p>
          <a:p>
            <a:pPr marL="889587" lvl="2" indent="-296529" algn="just">
              <a:lnSpc>
                <a:spcPts val="2884"/>
              </a:lnSpc>
              <a:spcBef>
                <a:spcPct val="0"/>
              </a:spcBef>
              <a:buFont typeface="Arial"/>
              <a:buChar char="⚬"/>
            </a:pPr>
            <a:r>
              <a:rPr lang="en-US" sz="2060">
                <a:solidFill>
                  <a:srgbClr val="000000"/>
                </a:solidFill>
                <a:latin typeface="IBM Plex Sans"/>
                <a:ea typeface="IBM Plex Sans"/>
                <a:cs typeface="IBM Plex Sans"/>
                <a:sym typeface="IBM Plex Sans"/>
              </a:rPr>
              <a:t>mdadm: For managing RAID configurations (optional, if RAID setup is part of the project).</a:t>
            </a:r>
          </a:p>
          <a:p>
            <a:pPr marL="889587" lvl="2" indent="-296529" algn="just">
              <a:lnSpc>
                <a:spcPts val="2884"/>
              </a:lnSpc>
              <a:spcBef>
                <a:spcPct val="0"/>
              </a:spcBef>
              <a:buFont typeface="Arial"/>
              <a:buChar char="⚬"/>
            </a:pPr>
            <a:r>
              <a:rPr lang="en-US" sz="2060">
                <a:solidFill>
                  <a:srgbClr val="000000"/>
                </a:solidFill>
                <a:latin typeface="IBM Plex Sans"/>
                <a:ea typeface="IBM Plex Sans"/>
                <a:cs typeface="IBM Plex Sans"/>
                <a:sym typeface="IBM Plex Sans"/>
              </a:rPr>
              <a:t>quota package: For disk quota management.</a:t>
            </a:r>
          </a:p>
          <a:p>
            <a:pPr marL="889587" lvl="2" indent="-296529" algn="just">
              <a:lnSpc>
                <a:spcPts val="2884"/>
              </a:lnSpc>
              <a:spcBef>
                <a:spcPct val="0"/>
              </a:spcBef>
              <a:buFont typeface="Arial"/>
              <a:buChar char="⚬"/>
            </a:pPr>
            <a:r>
              <a:rPr lang="en-US" sz="2060">
                <a:solidFill>
                  <a:srgbClr val="000000"/>
                </a:solidFill>
                <a:latin typeface="IBM Plex Sans"/>
                <a:ea typeface="IBM Plex Sans"/>
                <a:cs typeface="IBM Plex Sans"/>
                <a:sym typeface="IBM Plex Sans"/>
              </a:rPr>
              <a:t>parted or fdisk: For disk partitioning.</a:t>
            </a:r>
          </a:p>
          <a:p>
            <a:pPr marL="444793" lvl="1" indent="-222397" algn="just">
              <a:lnSpc>
                <a:spcPts val="2884"/>
              </a:lnSpc>
              <a:spcBef>
                <a:spcPct val="0"/>
              </a:spcBef>
              <a:buFont typeface="Arial"/>
              <a:buChar char="•"/>
            </a:pPr>
            <a:r>
              <a:rPr lang="en-US" sz="2060">
                <a:solidFill>
                  <a:srgbClr val="000000"/>
                </a:solidFill>
                <a:latin typeface="IBM Plex Sans"/>
                <a:ea typeface="IBM Plex Sans"/>
                <a:cs typeface="IBM Plex Sans"/>
                <a:sym typeface="IBM Plex Sans"/>
              </a:rPr>
              <a:t>Text Editor:</a:t>
            </a:r>
          </a:p>
          <a:p>
            <a:pPr marL="889587" lvl="2" indent="-296529" algn="just">
              <a:lnSpc>
                <a:spcPts val="2884"/>
              </a:lnSpc>
              <a:spcBef>
                <a:spcPct val="0"/>
              </a:spcBef>
              <a:buFont typeface="Arial"/>
              <a:buChar char="⚬"/>
            </a:pPr>
            <a:r>
              <a:rPr lang="en-US" sz="2060">
                <a:solidFill>
                  <a:srgbClr val="000000"/>
                </a:solidFill>
                <a:latin typeface="IBM Plex Sans"/>
                <a:ea typeface="IBM Plex Sans"/>
                <a:cs typeface="IBM Plex Sans"/>
                <a:sym typeface="IBM Plex Sans"/>
              </a:rPr>
              <a:t>vim, nano, or any preferred text editor for editing configuration files such as /etc/fstab.</a:t>
            </a:r>
          </a:p>
          <a:p>
            <a:pPr marL="444793" lvl="1" indent="-222397" algn="just">
              <a:lnSpc>
                <a:spcPts val="2884"/>
              </a:lnSpc>
              <a:spcBef>
                <a:spcPct val="0"/>
              </a:spcBef>
              <a:buFont typeface="Arial"/>
              <a:buChar char="•"/>
            </a:pPr>
            <a:r>
              <a:rPr lang="en-US" sz="2060">
                <a:solidFill>
                  <a:srgbClr val="000000"/>
                </a:solidFill>
                <a:latin typeface="IBM Plex Sans"/>
                <a:ea typeface="IBM Plex Sans"/>
                <a:cs typeface="IBM Plex Sans"/>
                <a:sym typeface="IBM Plex Sans"/>
              </a:rPr>
              <a:t>Additional Tools:</a:t>
            </a:r>
          </a:p>
          <a:p>
            <a:pPr marL="889587" lvl="2" indent="-296529" algn="just">
              <a:lnSpc>
                <a:spcPts val="2884"/>
              </a:lnSpc>
              <a:spcBef>
                <a:spcPct val="0"/>
              </a:spcBef>
              <a:buFont typeface="Arial"/>
              <a:buChar char="⚬"/>
            </a:pPr>
            <a:r>
              <a:rPr lang="en-US" sz="2060">
                <a:solidFill>
                  <a:srgbClr val="000000"/>
                </a:solidFill>
                <a:latin typeface="IBM Plex Sans"/>
                <a:ea typeface="IBM Plex Sans"/>
                <a:cs typeface="IBM Plex Sans"/>
                <a:sym typeface="IBM Plex Sans"/>
              </a:rPr>
              <a:t>htop or top: For monitoring system resource usage.</a:t>
            </a:r>
          </a:p>
          <a:p>
            <a:pPr marL="889587" lvl="2" indent="-296529" algn="just">
              <a:lnSpc>
                <a:spcPts val="2884"/>
              </a:lnSpc>
              <a:spcBef>
                <a:spcPct val="0"/>
              </a:spcBef>
              <a:buFont typeface="Arial"/>
              <a:buChar char="⚬"/>
            </a:pPr>
            <a:r>
              <a:rPr lang="en-US" sz="2060">
                <a:solidFill>
                  <a:srgbClr val="000000"/>
                </a:solidFill>
                <a:latin typeface="IBM Plex Sans"/>
                <a:ea typeface="IBM Plex Sans"/>
                <a:cs typeface="IBM Plex Sans"/>
                <a:sym typeface="IBM Plex Sans"/>
              </a:rPr>
              <a:t>df, du, lsblk: For disk usage and block device information.</a:t>
            </a:r>
          </a:p>
          <a:p>
            <a:pPr algn="just">
              <a:lnSpc>
                <a:spcPts val="2884"/>
              </a:lnSpc>
              <a:spcBef>
                <a:spcPct val="0"/>
              </a:spcBef>
            </a:pPr>
            <a:endParaRPr lang="en-US" sz="2060">
              <a:solidFill>
                <a:srgbClr val="000000"/>
              </a:solidFill>
              <a:latin typeface="IBM Plex Sans"/>
              <a:ea typeface="IBM Plex Sans"/>
              <a:cs typeface="IBM Plex Sans"/>
              <a:sym typeface="IBM Plex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9050" y="0"/>
            <a:ext cx="18288000" cy="10287000"/>
          </a:xfrm>
          <a:prstGeom prst="rect">
            <a:avLst/>
          </a:prstGeom>
          <a:gradFill rotWithShape="1">
            <a:gsLst>
              <a:gs pos="0">
                <a:srgbClr val="A6A6A6">
                  <a:alpha val="100000"/>
                </a:srgbClr>
              </a:gs>
              <a:gs pos="100000">
                <a:srgbClr val="FFFFFF">
                  <a:alpha val="100000"/>
                </a:srgbClr>
              </a:gs>
            </a:gsLst>
            <a:lin ang="0"/>
          </a:gradFill>
        </p:spPr>
      </p:sp>
      <p:sp>
        <p:nvSpPr>
          <p:cNvPr id="3" name="Freeform 3"/>
          <p:cNvSpPr/>
          <p:nvPr/>
        </p:nvSpPr>
        <p:spPr>
          <a:xfrm>
            <a:off x="11074556" y="3575504"/>
            <a:ext cx="5678438" cy="6707900"/>
          </a:xfrm>
          <a:custGeom>
            <a:avLst/>
            <a:gdLst/>
            <a:ahLst/>
            <a:cxnLst/>
            <a:rect l="l" t="t" r="r" b="b"/>
            <a:pathLst>
              <a:path w="5678438" h="6707900">
                <a:moveTo>
                  <a:pt x="0" y="0"/>
                </a:moveTo>
                <a:lnTo>
                  <a:pt x="5678438" y="0"/>
                </a:lnTo>
                <a:lnTo>
                  <a:pt x="5678438" y="6707900"/>
                </a:lnTo>
                <a:lnTo>
                  <a:pt x="0" y="6707900"/>
                </a:lnTo>
                <a:lnTo>
                  <a:pt x="0" y="0"/>
                </a:lnTo>
                <a:close/>
              </a:path>
            </a:pathLst>
          </a:custGeom>
          <a:blipFill>
            <a:blip r:embed="rId2">
              <a:alphaModFix amt="30000"/>
            </a:blip>
            <a:stretch>
              <a:fillRect/>
            </a:stretch>
          </a:blipFill>
        </p:spPr>
      </p:sp>
      <p:sp>
        <p:nvSpPr>
          <p:cNvPr id="4" name="TextBox 4"/>
          <p:cNvSpPr txBox="1"/>
          <p:nvPr/>
        </p:nvSpPr>
        <p:spPr>
          <a:xfrm>
            <a:off x="1028700" y="2708354"/>
            <a:ext cx="16566184" cy="6544803"/>
          </a:xfrm>
          <a:prstGeom prst="rect">
            <a:avLst/>
          </a:prstGeom>
        </p:spPr>
        <p:txBody>
          <a:bodyPr lIns="0" tIns="0" rIns="0" bIns="0" rtlCol="0" anchor="t">
            <a:spAutoFit/>
          </a:bodyPr>
          <a:lstStyle/>
          <a:p>
            <a:pPr algn="l">
              <a:lnSpc>
                <a:spcPts val="5187"/>
              </a:lnSpc>
            </a:pPr>
            <a:endParaRPr/>
          </a:p>
          <a:p>
            <a:pPr algn="l">
              <a:lnSpc>
                <a:spcPts val="5187"/>
              </a:lnSpc>
            </a:pPr>
            <a:r>
              <a:rPr lang="en-US" sz="3705">
                <a:solidFill>
                  <a:srgbClr val="000000"/>
                </a:solidFill>
                <a:latin typeface="Canva Sans"/>
                <a:ea typeface="Canva Sans"/>
                <a:cs typeface="Canva Sans"/>
                <a:sym typeface="Canva Sans"/>
              </a:rPr>
              <a:t>Disk Partitioning is the process of dividing a disk into one or more logical areas, often known as partitions, on which the user can work separately. It is one step of disk formatting. If a partition is created, the disk will store the information about the location and size of partitions in the partition table. With the partition table, each partition can appear to the operating system as a logical disk, and users can read and write data on those disks. The main advantage of disk partitioning is that each partition can be managed separately.</a:t>
            </a:r>
          </a:p>
          <a:p>
            <a:pPr algn="l">
              <a:lnSpc>
                <a:spcPts val="5187"/>
              </a:lnSpc>
            </a:pPr>
            <a:endParaRPr lang="en-US" sz="3705">
              <a:solidFill>
                <a:srgbClr val="000000"/>
              </a:solidFill>
              <a:latin typeface="Canva Sans"/>
              <a:ea typeface="Canva Sans"/>
              <a:cs typeface="Canva Sans"/>
              <a:sym typeface="Canva Sans"/>
            </a:endParaRPr>
          </a:p>
        </p:txBody>
      </p:sp>
      <p:sp>
        <p:nvSpPr>
          <p:cNvPr id="5" name="TextBox 5"/>
          <p:cNvSpPr txBox="1"/>
          <p:nvPr/>
        </p:nvSpPr>
        <p:spPr>
          <a:xfrm>
            <a:off x="1671605" y="-85725"/>
            <a:ext cx="14765092" cy="2370217"/>
          </a:xfrm>
          <a:prstGeom prst="rect">
            <a:avLst/>
          </a:prstGeom>
        </p:spPr>
        <p:txBody>
          <a:bodyPr lIns="0" tIns="0" rIns="0" bIns="0" rtlCol="0" anchor="t">
            <a:spAutoFit/>
          </a:bodyPr>
          <a:lstStyle/>
          <a:p>
            <a:pPr algn="ctr">
              <a:lnSpc>
                <a:spcPts val="6310"/>
              </a:lnSpc>
            </a:pPr>
            <a:endParaRPr/>
          </a:p>
          <a:p>
            <a:pPr algn="ctr">
              <a:lnSpc>
                <a:spcPts val="6310"/>
              </a:lnSpc>
            </a:pPr>
            <a:r>
              <a:rPr lang="en-US" sz="4507" b="1">
                <a:solidFill>
                  <a:srgbClr val="000000"/>
                </a:solidFill>
                <a:latin typeface="Canva Sans Bold"/>
                <a:ea typeface="Canva Sans Bold"/>
                <a:cs typeface="Canva Sans Bold"/>
                <a:sym typeface="Canva Sans Bold"/>
              </a:rPr>
              <a:t>Creating and Managing Partitions</a:t>
            </a:r>
          </a:p>
          <a:p>
            <a:pPr algn="ctr">
              <a:lnSpc>
                <a:spcPts val="6310"/>
              </a:lnSpc>
            </a:pPr>
            <a:endParaRPr lang="en-US" sz="4507" b="1">
              <a:solidFill>
                <a:srgbClr val="000000"/>
              </a:solidFill>
              <a:latin typeface="Canva Sans Bold"/>
              <a:ea typeface="Canva Sans Bold"/>
              <a:cs typeface="Canva Sans Bold"/>
              <a:sym typeface="Canva Sans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0287000"/>
          </a:xfrm>
          <a:prstGeom prst="rect">
            <a:avLst/>
          </a:prstGeom>
          <a:gradFill rotWithShape="1">
            <a:gsLst>
              <a:gs pos="0">
                <a:srgbClr val="A6A6A6">
                  <a:alpha val="100000"/>
                </a:srgbClr>
              </a:gs>
              <a:gs pos="100000">
                <a:srgbClr val="FFFFFF">
                  <a:alpha val="100000"/>
                </a:srgbClr>
              </a:gs>
            </a:gsLst>
            <a:lin ang="0"/>
          </a:gradFill>
        </p:spPr>
      </p:sp>
      <p:sp>
        <p:nvSpPr>
          <p:cNvPr id="3" name="Freeform 3"/>
          <p:cNvSpPr/>
          <p:nvPr/>
        </p:nvSpPr>
        <p:spPr>
          <a:xfrm>
            <a:off x="11074556" y="3575504"/>
            <a:ext cx="5678438" cy="6707900"/>
          </a:xfrm>
          <a:custGeom>
            <a:avLst/>
            <a:gdLst/>
            <a:ahLst/>
            <a:cxnLst/>
            <a:rect l="l" t="t" r="r" b="b"/>
            <a:pathLst>
              <a:path w="5678438" h="6707900">
                <a:moveTo>
                  <a:pt x="0" y="0"/>
                </a:moveTo>
                <a:lnTo>
                  <a:pt x="5678438" y="0"/>
                </a:lnTo>
                <a:lnTo>
                  <a:pt x="5678438" y="6707900"/>
                </a:lnTo>
                <a:lnTo>
                  <a:pt x="0" y="6707900"/>
                </a:lnTo>
                <a:lnTo>
                  <a:pt x="0" y="0"/>
                </a:lnTo>
                <a:close/>
              </a:path>
            </a:pathLst>
          </a:custGeom>
          <a:blipFill>
            <a:blip r:embed="rId2">
              <a:alphaModFix amt="30000"/>
            </a:blip>
            <a:stretch>
              <a:fillRect/>
            </a:stretch>
          </a:blipFill>
        </p:spPr>
      </p:sp>
      <p:sp>
        <p:nvSpPr>
          <p:cNvPr id="4" name="Freeform 4"/>
          <p:cNvSpPr/>
          <p:nvPr/>
        </p:nvSpPr>
        <p:spPr>
          <a:xfrm>
            <a:off x="0" y="2517378"/>
            <a:ext cx="6311505" cy="6160597"/>
          </a:xfrm>
          <a:custGeom>
            <a:avLst/>
            <a:gdLst/>
            <a:ahLst/>
            <a:cxnLst/>
            <a:rect l="l" t="t" r="r" b="b"/>
            <a:pathLst>
              <a:path w="6311505" h="6160597">
                <a:moveTo>
                  <a:pt x="0" y="0"/>
                </a:moveTo>
                <a:lnTo>
                  <a:pt x="6311505" y="0"/>
                </a:lnTo>
                <a:lnTo>
                  <a:pt x="6311505" y="6160597"/>
                </a:lnTo>
                <a:lnTo>
                  <a:pt x="0" y="6160597"/>
                </a:lnTo>
                <a:lnTo>
                  <a:pt x="0" y="0"/>
                </a:lnTo>
                <a:close/>
              </a:path>
            </a:pathLst>
          </a:custGeom>
          <a:blipFill>
            <a:blip r:embed="rId3"/>
            <a:stretch>
              <a:fillRect/>
            </a:stretch>
          </a:blipFill>
        </p:spPr>
      </p:sp>
      <p:sp>
        <p:nvSpPr>
          <p:cNvPr id="5" name="Freeform 5"/>
          <p:cNvSpPr/>
          <p:nvPr/>
        </p:nvSpPr>
        <p:spPr>
          <a:xfrm>
            <a:off x="6557181" y="2517378"/>
            <a:ext cx="5718650" cy="5589269"/>
          </a:xfrm>
          <a:custGeom>
            <a:avLst/>
            <a:gdLst/>
            <a:ahLst/>
            <a:cxnLst/>
            <a:rect l="l" t="t" r="r" b="b"/>
            <a:pathLst>
              <a:path w="5718650" h="5589269">
                <a:moveTo>
                  <a:pt x="0" y="0"/>
                </a:moveTo>
                <a:lnTo>
                  <a:pt x="5718650" y="0"/>
                </a:lnTo>
                <a:lnTo>
                  <a:pt x="5718650" y="5589269"/>
                </a:lnTo>
                <a:lnTo>
                  <a:pt x="0" y="5589269"/>
                </a:lnTo>
                <a:lnTo>
                  <a:pt x="0" y="0"/>
                </a:lnTo>
                <a:close/>
              </a:path>
            </a:pathLst>
          </a:custGeom>
          <a:blipFill>
            <a:blip r:embed="rId4"/>
            <a:stretch>
              <a:fillRect/>
            </a:stretch>
          </a:blipFill>
        </p:spPr>
      </p:sp>
      <p:sp>
        <p:nvSpPr>
          <p:cNvPr id="6" name="Freeform 6"/>
          <p:cNvSpPr/>
          <p:nvPr/>
        </p:nvSpPr>
        <p:spPr>
          <a:xfrm>
            <a:off x="12523481" y="2501921"/>
            <a:ext cx="5764519" cy="6176054"/>
          </a:xfrm>
          <a:custGeom>
            <a:avLst/>
            <a:gdLst/>
            <a:ahLst/>
            <a:cxnLst/>
            <a:rect l="l" t="t" r="r" b="b"/>
            <a:pathLst>
              <a:path w="5764519" h="6176054">
                <a:moveTo>
                  <a:pt x="0" y="0"/>
                </a:moveTo>
                <a:lnTo>
                  <a:pt x="5764519" y="0"/>
                </a:lnTo>
                <a:lnTo>
                  <a:pt x="5764519" y="6176054"/>
                </a:lnTo>
                <a:lnTo>
                  <a:pt x="0" y="6176054"/>
                </a:lnTo>
                <a:lnTo>
                  <a:pt x="0" y="0"/>
                </a:lnTo>
                <a:close/>
              </a:path>
            </a:pathLst>
          </a:custGeom>
          <a:blipFill>
            <a:blip r:embed="rId5"/>
            <a:stretch>
              <a:fillRect l="-507" r="-9225"/>
            </a:stretch>
          </a:blipFill>
        </p:spPr>
      </p:sp>
      <p:sp>
        <p:nvSpPr>
          <p:cNvPr id="7" name="TextBox 7"/>
          <p:cNvSpPr txBox="1"/>
          <p:nvPr/>
        </p:nvSpPr>
        <p:spPr>
          <a:xfrm>
            <a:off x="1671605" y="-85725"/>
            <a:ext cx="14765092" cy="1570555"/>
          </a:xfrm>
          <a:prstGeom prst="rect">
            <a:avLst/>
          </a:prstGeom>
        </p:spPr>
        <p:txBody>
          <a:bodyPr lIns="0" tIns="0" rIns="0" bIns="0" rtlCol="0" anchor="t">
            <a:spAutoFit/>
          </a:bodyPr>
          <a:lstStyle/>
          <a:p>
            <a:pPr algn="ctr">
              <a:lnSpc>
                <a:spcPts val="6310"/>
              </a:lnSpc>
            </a:pPr>
            <a:endParaRPr/>
          </a:p>
          <a:p>
            <a:pPr algn="ctr">
              <a:lnSpc>
                <a:spcPts val="6310"/>
              </a:lnSpc>
            </a:pPr>
            <a:r>
              <a:rPr lang="en-US" sz="4507" b="1">
                <a:solidFill>
                  <a:srgbClr val="000000"/>
                </a:solidFill>
                <a:latin typeface="Canva Sans Bold"/>
                <a:ea typeface="Canva Sans Bold"/>
                <a:cs typeface="Canva Sans Bold"/>
                <a:sym typeface="Canva Sans Bold"/>
              </a:rPr>
              <a:t>OUTPUT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C0DF">
                <a:alpha val="100000"/>
              </a:srgbClr>
            </a:gs>
            <a:gs pos="100000">
              <a:srgbClr val="FFDE59">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1761454" y="368218"/>
            <a:ext cx="14765092" cy="771332"/>
          </a:xfrm>
          <a:prstGeom prst="rect">
            <a:avLst/>
          </a:prstGeom>
        </p:spPr>
        <p:txBody>
          <a:bodyPr lIns="0" tIns="0" rIns="0" bIns="0" rtlCol="0" anchor="t">
            <a:spAutoFit/>
          </a:bodyPr>
          <a:lstStyle/>
          <a:p>
            <a:pPr algn="ctr">
              <a:lnSpc>
                <a:spcPts val="6310"/>
              </a:lnSpc>
            </a:pPr>
            <a:r>
              <a:rPr lang="en-US" sz="4507" b="1">
                <a:solidFill>
                  <a:srgbClr val="000000"/>
                </a:solidFill>
                <a:latin typeface="Canva Sans Bold"/>
                <a:ea typeface="Canva Sans Bold"/>
                <a:cs typeface="Canva Sans Bold"/>
                <a:sym typeface="Canva Sans Bold"/>
              </a:rPr>
              <a:t>LVM Management</a:t>
            </a:r>
          </a:p>
        </p:txBody>
      </p:sp>
      <p:sp>
        <p:nvSpPr>
          <p:cNvPr id="3" name="Freeform 3"/>
          <p:cNvSpPr/>
          <p:nvPr/>
        </p:nvSpPr>
        <p:spPr>
          <a:xfrm>
            <a:off x="10609393" y="4387142"/>
            <a:ext cx="8627094" cy="8229600"/>
          </a:xfrm>
          <a:custGeom>
            <a:avLst/>
            <a:gdLst/>
            <a:ahLst/>
            <a:cxnLst/>
            <a:rect l="l" t="t" r="r" b="b"/>
            <a:pathLst>
              <a:path w="8627094" h="8229600">
                <a:moveTo>
                  <a:pt x="0" y="0"/>
                </a:moveTo>
                <a:lnTo>
                  <a:pt x="8627094" y="0"/>
                </a:lnTo>
                <a:lnTo>
                  <a:pt x="8627094" y="8229600"/>
                </a:lnTo>
                <a:lnTo>
                  <a:pt x="0" y="8229600"/>
                </a:lnTo>
                <a:lnTo>
                  <a:pt x="0" y="0"/>
                </a:lnTo>
                <a:close/>
              </a:path>
            </a:pathLst>
          </a:custGeom>
          <a:blipFill>
            <a:blip r:embed="rId2">
              <a:alphaModFix amt="30000"/>
            </a:blip>
            <a:stretch>
              <a:fillRect/>
            </a:stretch>
          </a:blipFill>
        </p:spPr>
      </p:sp>
      <p:sp>
        <p:nvSpPr>
          <p:cNvPr id="4" name="TextBox 4"/>
          <p:cNvSpPr txBox="1"/>
          <p:nvPr/>
        </p:nvSpPr>
        <p:spPr>
          <a:xfrm>
            <a:off x="477944" y="1415318"/>
            <a:ext cx="17332113" cy="2841632"/>
          </a:xfrm>
          <a:prstGeom prst="rect">
            <a:avLst/>
          </a:prstGeom>
        </p:spPr>
        <p:txBody>
          <a:bodyPr lIns="0" tIns="0" rIns="0" bIns="0" rtlCol="0" anchor="t">
            <a:spAutoFit/>
          </a:bodyPr>
          <a:lstStyle/>
          <a:p>
            <a:pPr algn="l">
              <a:lnSpc>
                <a:spcPts val="4549"/>
              </a:lnSpc>
            </a:pPr>
            <a:r>
              <a:rPr lang="en-US" sz="3249">
                <a:solidFill>
                  <a:srgbClr val="000000"/>
                </a:solidFill>
                <a:latin typeface="Canva Sans"/>
                <a:ea typeface="Canva Sans"/>
                <a:cs typeface="Canva Sans"/>
                <a:sym typeface="Canva Sans"/>
              </a:rPr>
              <a:t>LVM (Logical Volume Manager) is a system used for managing disk storage in a more flexible and efficient way compared to traditional partitioning. It allows for dynamic resizing, creation, and management of logical volumes, which can be used in place of conventional disk partitions.</a:t>
            </a:r>
          </a:p>
          <a:p>
            <a:pPr algn="l">
              <a:lnSpc>
                <a:spcPts val="4549"/>
              </a:lnSpc>
            </a:pPr>
            <a:endParaRPr lang="en-US" sz="3249">
              <a:solidFill>
                <a:srgbClr val="000000"/>
              </a:solidFill>
              <a:latin typeface="Canva Sans"/>
              <a:ea typeface="Canva Sans"/>
              <a:cs typeface="Canva Sans"/>
              <a:sym typeface="Canva Sans"/>
            </a:endParaRPr>
          </a:p>
        </p:txBody>
      </p:sp>
      <p:sp>
        <p:nvSpPr>
          <p:cNvPr id="5" name="TextBox 5"/>
          <p:cNvSpPr txBox="1"/>
          <p:nvPr/>
        </p:nvSpPr>
        <p:spPr>
          <a:xfrm>
            <a:off x="477944" y="4118556"/>
            <a:ext cx="16954382" cy="6909722"/>
          </a:xfrm>
          <a:prstGeom prst="rect">
            <a:avLst/>
          </a:prstGeom>
        </p:spPr>
        <p:txBody>
          <a:bodyPr lIns="0" tIns="0" rIns="0" bIns="0" rtlCol="0" anchor="t">
            <a:spAutoFit/>
          </a:bodyPr>
          <a:lstStyle/>
          <a:p>
            <a:pPr algn="l">
              <a:lnSpc>
                <a:spcPts val="3974"/>
              </a:lnSpc>
            </a:pPr>
            <a:r>
              <a:rPr lang="en-US" sz="2838" b="1">
                <a:solidFill>
                  <a:srgbClr val="000000"/>
                </a:solidFill>
                <a:latin typeface="Canva Sans Bold"/>
                <a:ea typeface="Canva Sans Bold"/>
                <a:cs typeface="Canva Sans Bold"/>
                <a:sym typeface="Canva Sans Bold"/>
              </a:rPr>
              <a:t>Key Concepts of LVM:</a:t>
            </a:r>
          </a:p>
          <a:p>
            <a:pPr algn="l">
              <a:lnSpc>
                <a:spcPts val="3974"/>
              </a:lnSpc>
            </a:pPr>
            <a:endParaRPr lang="en-US" sz="2838" b="1">
              <a:solidFill>
                <a:srgbClr val="000000"/>
              </a:solidFill>
              <a:latin typeface="Canva Sans Bold"/>
              <a:ea typeface="Canva Sans Bold"/>
              <a:cs typeface="Canva Sans Bold"/>
              <a:sym typeface="Canva Sans Bold"/>
            </a:endParaRPr>
          </a:p>
          <a:p>
            <a:pPr algn="l">
              <a:lnSpc>
                <a:spcPts val="3974"/>
              </a:lnSpc>
            </a:pPr>
            <a:r>
              <a:rPr lang="en-US" sz="2838" b="1">
                <a:solidFill>
                  <a:srgbClr val="000000"/>
                </a:solidFill>
                <a:latin typeface="Canva Sans Bold"/>
                <a:ea typeface="Canva Sans Bold"/>
                <a:cs typeface="Canva Sans Bold"/>
                <a:sym typeface="Canva Sans Bold"/>
              </a:rPr>
              <a:t>1 Physical Volumes (PVs):</a:t>
            </a:r>
          </a:p>
          <a:p>
            <a:pPr algn="l">
              <a:lnSpc>
                <a:spcPts val="3974"/>
              </a:lnSpc>
            </a:pPr>
            <a:endParaRPr lang="en-US" sz="2838" b="1">
              <a:solidFill>
                <a:srgbClr val="000000"/>
              </a:solidFill>
              <a:latin typeface="Canva Sans Bold"/>
              <a:ea typeface="Canva Sans Bold"/>
              <a:cs typeface="Canva Sans Bold"/>
              <a:sym typeface="Canva Sans Bold"/>
            </a:endParaRPr>
          </a:p>
          <a:p>
            <a:pPr algn="l">
              <a:lnSpc>
                <a:spcPts val="3974"/>
              </a:lnSpc>
            </a:pPr>
            <a:r>
              <a:rPr lang="en-US" sz="2838">
                <a:solidFill>
                  <a:srgbClr val="000000"/>
                </a:solidFill>
                <a:latin typeface="Canva Sans"/>
                <a:ea typeface="Canva Sans"/>
                <a:cs typeface="Canva Sans"/>
                <a:sym typeface="Canva Sans"/>
              </a:rPr>
              <a:t>These are the actual storage devices, such as hard drives or partitions, that LVM uses. You can combine multiple physical volumes into a pool of storage.</a:t>
            </a:r>
          </a:p>
          <a:p>
            <a:pPr algn="l">
              <a:lnSpc>
                <a:spcPts val="3974"/>
              </a:lnSpc>
            </a:pPr>
            <a:endParaRPr lang="en-US" sz="2838">
              <a:solidFill>
                <a:srgbClr val="000000"/>
              </a:solidFill>
              <a:latin typeface="Canva Sans"/>
              <a:ea typeface="Canva Sans"/>
              <a:cs typeface="Canva Sans"/>
              <a:sym typeface="Canva Sans"/>
            </a:endParaRPr>
          </a:p>
          <a:p>
            <a:pPr algn="l">
              <a:lnSpc>
                <a:spcPts val="3974"/>
              </a:lnSpc>
            </a:pPr>
            <a:r>
              <a:rPr lang="en-US" sz="2838" b="1">
                <a:solidFill>
                  <a:srgbClr val="000000"/>
                </a:solidFill>
                <a:latin typeface="Canva Sans Bold"/>
                <a:ea typeface="Canva Sans Bold"/>
                <a:cs typeface="Canva Sans Bold"/>
                <a:sym typeface="Canva Sans Bold"/>
              </a:rPr>
              <a:t>2 Volume Groups (VGs):</a:t>
            </a:r>
          </a:p>
          <a:p>
            <a:pPr algn="l">
              <a:lnSpc>
                <a:spcPts val="3974"/>
              </a:lnSpc>
            </a:pPr>
            <a:endParaRPr lang="en-US" sz="2838" b="1">
              <a:solidFill>
                <a:srgbClr val="000000"/>
              </a:solidFill>
              <a:latin typeface="Canva Sans Bold"/>
              <a:ea typeface="Canva Sans Bold"/>
              <a:cs typeface="Canva Sans Bold"/>
              <a:sym typeface="Canva Sans Bold"/>
            </a:endParaRPr>
          </a:p>
          <a:p>
            <a:pPr algn="l">
              <a:lnSpc>
                <a:spcPts val="3974"/>
              </a:lnSpc>
            </a:pPr>
            <a:r>
              <a:rPr lang="en-US" sz="2838">
                <a:solidFill>
                  <a:srgbClr val="000000"/>
                </a:solidFill>
                <a:latin typeface="Canva Sans"/>
                <a:ea typeface="Canva Sans"/>
                <a:cs typeface="Canva Sans"/>
                <a:sym typeface="Canva Sans"/>
              </a:rPr>
              <a:t>A volume group is created by combining one or more physical volumes. It acts as a pool of storage space from which logical volumes can be allocated.</a:t>
            </a:r>
          </a:p>
          <a:p>
            <a:pPr algn="l">
              <a:lnSpc>
                <a:spcPts val="3974"/>
              </a:lnSpc>
            </a:pPr>
            <a:endParaRPr lang="en-US" sz="2838">
              <a:solidFill>
                <a:srgbClr val="000000"/>
              </a:solidFill>
              <a:latin typeface="Canva Sans"/>
              <a:ea typeface="Canva Sans"/>
              <a:cs typeface="Canva Sans"/>
              <a:sym typeface="Canva Sans"/>
            </a:endParaRPr>
          </a:p>
          <a:p>
            <a:pPr algn="l">
              <a:lnSpc>
                <a:spcPts val="3974"/>
              </a:lnSpc>
            </a:pPr>
            <a:endParaRPr lang="en-US" sz="2838">
              <a:solidFill>
                <a:srgbClr val="000000"/>
              </a:solidFill>
              <a:latin typeface="Canva Sans"/>
              <a:ea typeface="Canva Sans"/>
              <a:cs typeface="Canva Sans"/>
              <a:sym typeface="Canva Sans"/>
            </a:endParaRPr>
          </a:p>
          <a:p>
            <a:pPr algn="l">
              <a:lnSpc>
                <a:spcPts val="3974"/>
              </a:lnSpc>
            </a:pPr>
            <a:endParaRPr lang="en-US" sz="2838">
              <a:solidFill>
                <a:srgbClr val="000000"/>
              </a:solidFill>
              <a:latin typeface="Canva Sans"/>
              <a:ea typeface="Canva Sans"/>
              <a:cs typeface="Canva Sans"/>
              <a:sym typeface="Canva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C0DF">
                <a:alpha val="100000"/>
              </a:srgbClr>
            </a:gs>
            <a:gs pos="100000">
              <a:srgbClr val="FFDE5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8285275" y="3842506"/>
            <a:ext cx="12535494" cy="8046903"/>
          </a:xfrm>
          <a:custGeom>
            <a:avLst/>
            <a:gdLst/>
            <a:ahLst/>
            <a:cxnLst/>
            <a:rect l="l" t="t" r="r" b="b"/>
            <a:pathLst>
              <a:path w="12535494" h="8046903">
                <a:moveTo>
                  <a:pt x="0" y="0"/>
                </a:moveTo>
                <a:lnTo>
                  <a:pt x="12535494" y="0"/>
                </a:lnTo>
                <a:lnTo>
                  <a:pt x="12535494" y="8046903"/>
                </a:lnTo>
                <a:lnTo>
                  <a:pt x="0" y="80469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640463" y="3842506"/>
            <a:ext cx="7007074" cy="6183743"/>
          </a:xfrm>
          <a:custGeom>
            <a:avLst/>
            <a:gdLst/>
            <a:ahLst/>
            <a:cxnLst/>
            <a:rect l="l" t="t" r="r" b="b"/>
            <a:pathLst>
              <a:path w="7007074" h="6183743">
                <a:moveTo>
                  <a:pt x="0" y="0"/>
                </a:moveTo>
                <a:lnTo>
                  <a:pt x="7007074" y="0"/>
                </a:lnTo>
                <a:lnTo>
                  <a:pt x="7007074" y="6183743"/>
                </a:lnTo>
                <a:lnTo>
                  <a:pt x="0" y="6183743"/>
                </a:lnTo>
                <a:lnTo>
                  <a:pt x="0" y="0"/>
                </a:lnTo>
                <a:close/>
              </a:path>
            </a:pathLst>
          </a:custGeom>
          <a:blipFill>
            <a:blip r:embed="rId4"/>
            <a:stretch>
              <a:fillRect/>
            </a:stretch>
          </a:blipFill>
        </p:spPr>
      </p:sp>
      <p:sp>
        <p:nvSpPr>
          <p:cNvPr id="4" name="TextBox 4"/>
          <p:cNvSpPr txBox="1"/>
          <p:nvPr/>
        </p:nvSpPr>
        <p:spPr>
          <a:xfrm>
            <a:off x="1234113" y="220749"/>
            <a:ext cx="15819773" cy="3442622"/>
          </a:xfrm>
          <a:prstGeom prst="rect">
            <a:avLst/>
          </a:prstGeom>
        </p:spPr>
        <p:txBody>
          <a:bodyPr lIns="0" tIns="0" rIns="0" bIns="0" rtlCol="0" anchor="t">
            <a:spAutoFit/>
          </a:bodyPr>
          <a:lstStyle/>
          <a:p>
            <a:pPr algn="l">
              <a:lnSpc>
                <a:spcPts val="3974"/>
              </a:lnSpc>
            </a:pPr>
            <a:endParaRPr/>
          </a:p>
          <a:p>
            <a:pPr algn="l">
              <a:lnSpc>
                <a:spcPts val="3974"/>
              </a:lnSpc>
            </a:pPr>
            <a:r>
              <a:rPr lang="en-US" sz="2838" b="1">
                <a:solidFill>
                  <a:srgbClr val="000000"/>
                </a:solidFill>
                <a:latin typeface="Canva Sans Bold"/>
                <a:ea typeface="Canva Sans Bold"/>
                <a:cs typeface="Canva Sans Bold"/>
                <a:sym typeface="Canva Sans Bold"/>
              </a:rPr>
              <a:t>3 Logical Volumes (LVs):</a:t>
            </a:r>
          </a:p>
          <a:p>
            <a:pPr algn="l">
              <a:lnSpc>
                <a:spcPts val="3974"/>
              </a:lnSpc>
            </a:pPr>
            <a:endParaRPr lang="en-US" sz="2838" b="1">
              <a:solidFill>
                <a:srgbClr val="000000"/>
              </a:solidFill>
              <a:latin typeface="Canva Sans Bold"/>
              <a:ea typeface="Canva Sans Bold"/>
              <a:cs typeface="Canva Sans Bold"/>
              <a:sym typeface="Canva Sans Bold"/>
            </a:endParaRPr>
          </a:p>
          <a:p>
            <a:pPr algn="l">
              <a:lnSpc>
                <a:spcPts val="3974"/>
              </a:lnSpc>
            </a:pPr>
            <a:r>
              <a:rPr lang="en-US" sz="2838">
                <a:solidFill>
                  <a:srgbClr val="000000"/>
                </a:solidFill>
                <a:latin typeface="Canva Sans"/>
                <a:ea typeface="Canva Sans"/>
                <a:cs typeface="Canva Sans"/>
                <a:sym typeface="Canva Sans"/>
              </a:rPr>
              <a:t>Logical volumes are created within a volume group and are similar to partitions but much more flexible. You can resize, create, or remove logical volumes without worrying about the physical layout of the storage.</a:t>
            </a:r>
          </a:p>
          <a:p>
            <a:pPr algn="l">
              <a:lnSpc>
                <a:spcPts val="3974"/>
              </a:lnSpc>
            </a:pPr>
            <a:endParaRPr lang="en-US" sz="2838">
              <a:solidFill>
                <a:srgbClr val="000000"/>
              </a:solidFill>
              <a:latin typeface="Canva Sans"/>
              <a:ea typeface="Canva Sans"/>
              <a:cs typeface="Canva Sans"/>
              <a:sym typeface="Canva Sans"/>
            </a:endParaRPr>
          </a:p>
        </p:txBody>
      </p:sp>
      <p:sp>
        <p:nvSpPr>
          <p:cNvPr id="5" name="Freeform 5"/>
          <p:cNvSpPr/>
          <p:nvPr/>
        </p:nvSpPr>
        <p:spPr>
          <a:xfrm>
            <a:off x="12974801" y="8638095"/>
            <a:ext cx="3442434" cy="2209800"/>
          </a:xfrm>
          <a:custGeom>
            <a:avLst/>
            <a:gdLst/>
            <a:ahLst/>
            <a:cxnLst/>
            <a:rect l="l" t="t" r="r" b="b"/>
            <a:pathLst>
              <a:path w="3442434" h="2209800">
                <a:moveTo>
                  <a:pt x="0" y="0"/>
                </a:moveTo>
                <a:lnTo>
                  <a:pt x="3442434" y="0"/>
                </a:lnTo>
                <a:lnTo>
                  <a:pt x="3442434" y="2209800"/>
                </a:lnTo>
                <a:lnTo>
                  <a:pt x="0" y="2209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C0DF">
                <a:alpha val="100000"/>
              </a:srgbClr>
            </a:gs>
            <a:gs pos="100000">
              <a:srgbClr val="FFDE5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314132" y="1510556"/>
            <a:ext cx="5578137" cy="7271457"/>
          </a:xfrm>
          <a:custGeom>
            <a:avLst/>
            <a:gdLst/>
            <a:ahLst/>
            <a:cxnLst/>
            <a:rect l="l" t="t" r="r" b="b"/>
            <a:pathLst>
              <a:path w="5578137" h="7271457">
                <a:moveTo>
                  <a:pt x="0" y="0"/>
                </a:moveTo>
                <a:lnTo>
                  <a:pt x="5578137" y="0"/>
                </a:lnTo>
                <a:lnTo>
                  <a:pt x="5578137" y="7271457"/>
                </a:lnTo>
                <a:lnTo>
                  <a:pt x="0" y="7271457"/>
                </a:lnTo>
                <a:lnTo>
                  <a:pt x="0" y="0"/>
                </a:lnTo>
                <a:close/>
              </a:path>
            </a:pathLst>
          </a:custGeom>
          <a:blipFill>
            <a:blip r:embed="rId2"/>
            <a:stretch>
              <a:fillRect r="-210372"/>
            </a:stretch>
          </a:blipFill>
        </p:spPr>
      </p:sp>
      <p:sp>
        <p:nvSpPr>
          <p:cNvPr id="3" name="Freeform 3"/>
          <p:cNvSpPr/>
          <p:nvPr/>
        </p:nvSpPr>
        <p:spPr>
          <a:xfrm>
            <a:off x="6354064" y="1510556"/>
            <a:ext cx="5400172" cy="7271457"/>
          </a:xfrm>
          <a:custGeom>
            <a:avLst/>
            <a:gdLst/>
            <a:ahLst/>
            <a:cxnLst/>
            <a:rect l="l" t="t" r="r" b="b"/>
            <a:pathLst>
              <a:path w="5400172" h="7271457">
                <a:moveTo>
                  <a:pt x="0" y="0"/>
                </a:moveTo>
                <a:lnTo>
                  <a:pt x="5400173" y="0"/>
                </a:lnTo>
                <a:lnTo>
                  <a:pt x="5400173" y="7271457"/>
                </a:lnTo>
                <a:lnTo>
                  <a:pt x="0" y="7271457"/>
                </a:lnTo>
                <a:lnTo>
                  <a:pt x="0" y="0"/>
                </a:lnTo>
                <a:close/>
              </a:path>
            </a:pathLst>
          </a:custGeom>
          <a:blipFill>
            <a:blip r:embed="rId3"/>
            <a:stretch>
              <a:fillRect r="-213665" b="-2204"/>
            </a:stretch>
          </a:blipFill>
        </p:spPr>
      </p:sp>
      <p:sp>
        <p:nvSpPr>
          <p:cNvPr id="4" name="Freeform 4"/>
          <p:cNvSpPr/>
          <p:nvPr/>
        </p:nvSpPr>
        <p:spPr>
          <a:xfrm>
            <a:off x="12324080" y="1510556"/>
            <a:ext cx="5202261" cy="7271457"/>
          </a:xfrm>
          <a:custGeom>
            <a:avLst/>
            <a:gdLst/>
            <a:ahLst/>
            <a:cxnLst/>
            <a:rect l="l" t="t" r="r" b="b"/>
            <a:pathLst>
              <a:path w="5202261" h="7271457">
                <a:moveTo>
                  <a:pt x="0" y="0"/>
                </a:moveTo>
                <a:lnTo>
                  <a:pt x="5202260" y="0"/>
                </a:lnTo>
                <a:lnTo>
                  <a:pt x="5202260" y="7271457"/>
                </a:lnTo>
                <a:lnTo>
                  <a:pt x="0" y="7271457"/>
                </a:lnTo>
                <a:lnTo>
                  <a:pt x="0" y="0"/>
                </a:lnTo>
                <a:close/>
              </a:path>
            </a:pathLst>
          </a:custGeom>
          <a:blipFill>
            <a:blip r:embed="rId4"/>
            <a:stretch>
              <a:fillRect r="-217670"/>
            </a:stretch>
          </a:blipFill>
        </p:spPr>
      </p:sp>
      <p:sp>
        <p:nvSpPr>
          <p:cNvPr id="5" name="TextBox 5"/>
          <p:cNvSpPr txBox="1"/>
          <p:nvPr/>
        </p:nvSpPr>
        <p:spPr>
          <a:xfrm>
            <a:off x="1671605" y="257368"/>
            <a:ext cx="14765092" cy="771332"/>
          </a:xfrm>
          <a:prstGeom prst="rect">
            <a:avLst/>
          </a:prstGeom>
        </p:spPr>
        <p:txBody>
          <a:bodyPr lIns="0" tIns="0" rIns="0" bIns="0" rtlCol="0" anchor="t">
            <a:spAutoFit/>
          </a:bodyPr>
          <a:lstStyle/>
          <a:p>
            <a:pPr algn="ctr">
              <a:lnSpc>
                <a:spcPts val="6310"/>
              </a:lnSpc>
            </a:pPr>
            <a:r>
              <a:rPr lang="en-US" sz="4507" b="1">
                <a:solidFill>
                  <a:srgbClr val="000000"/>
                </a:solidFill>
                <a:latin typeface="Canva Sans Bold"/>
                <a:ea typeface="Canva Sans Bold"/>
                <a:cs typeface="Canva Sans Bold"/>
                <a:sym typeface="Canva Sans Bold"/>
              </a:rPr>
              <a:t>OUTPUT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1418</Words>
  <Application>Microsoft Office PowerPoint</Application>
  <PresentationFormat>Custom</PresentationFormat>
  <Paragraphs>151</Paragraphs>
  <Slides>19</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vt:i4>
      </vt:variant>
    </vt:vector>
  </HeadingPairs>
  <TitlesOfParts>
    <vt:vector size="31" baseType="lpstr">
      <vt:lpstr>Be Vietnam Ultra-Bold</vt:lpstr>
      <vt:lpstr>Days</vt:lpstr>
      <vt:lpstr>Playfair Display</vt:lpstr>
      <vt:lpstr>Calibri</vt:lpstr>
      <vt:lpstr>IBM Plex Sans Bold</vt:lpstr>
      <vt:lpstr>Open Sauce Medium</vt:lpstr>
      <vt:lpstr>Arial</vt:lpstr>
      <vt:lpstr>Canva Sans</vt:lpstr>
      <vt:lpstr>IBM Plex Sans</vt:lpstr>
      <vt:lpstr>Canva Sans Bold</vt:lpstr>
      <vt:lpstr>Agrandir Narrow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dc:title>
  <cp:lastModifiedBy>Yugandhar Umale</cp:lastModifiedBy>
  <cp:revision>2</cp:revision>
  <dcterms:created xsi:type="dcterms:W3CDTF">2006-08-16T00:00:00Z</dcterms:created>
  <dcterms:modified xsi:type="dcterms:W3CDTF">2024-09-28T11:10:40Z</dcterms:modified>
  <dc:identifier>DAGR3MhQoOs</dc:identifier>
</cp:coreProperties>
</file>